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2" r:id="rId5"/>
  </p:sldMasterIdLst>
  <p:sldIdLst>
    <p:sldId id="257" r:id="rId6"/>
    <p:sldId id="256" r:id="rId7"/>
    <p:sldId id="273" r:id="rId8"/>
    <p:sldId id="275" r:id="rId9"/>
    <p:sldId id="274" r:id="rId10"/>
    <p:sldId id="290" r:id="rId11"/>
    <p:sldId id="291" r:id="rId12"/>
    <p:sldId id="292" r:id="rId13"/>
    <p:sldId id="301" r:id="rId14"/>
    <p:sldId id="298" r:id="rId15"/>
    <p:sldId id="304" r:id="rId16"/>
    <p:sldId id="305" r:id="rId17"/>
    <p:sldId id="312" r:id="rId18"/>
    <p:sldId id="294" r:id="rId19"/>
    <p:sldId id="293" r:id="rId20"/>
    <p:sldId id="295" r:id="rId21"/>
    <p:sldId id="297" r:id="rId22"/>
    <p:sldId id="303" r:id="rId23"/>
    <p:sldId id="306" r:id="rId24"/>
    <p:sldId id="302" r:id="rId25"/>
    <p:sldId id="307" r:id="rId26"/>
    <p:sldId id="308" r:id="rId27"/>
    <p:sldId id="309" r:id="rId28"/>
    <p:sldId id="310" r:id="rId29"/>
    <p:sldId id="311" r:id="rId30"/>
    <p:sldId id="266" r:id="rId31"/>
    <p:sldId id="268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7BB"/>
    <a:srgbClr val="C4B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08DDA4-2DB3-464D-9AE5-B05FFD4A55B7}" v="196" dt="2026-02-26T21:46:01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7B3-C506-4709-A2DA-68EA0707C923}" type="datetimeFigureOut">
              <a:rPr lang="pt-BR" smtClean="0"/>
              <a:t>27/02/2026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20C-E854-4A2F-86A7-04738D9BAD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45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7B3-C506-4709-A2DA-68EA0707C923}" type="datetimeFigureOut">
              <a:rPr lang="pt-BR" smtClean="0"/>
              <a:t>27/02/2026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20C-E854-4A2F-86A7-04738D9BAD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200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7B3-C506-4709-A2DA-68EA0707C923}" type="datetimeFigureOut">
              <a:rPr lang="pt-BR" smtClean="0"/>
              <a:t>27/02/2026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20C-E854-4A2F-86A7-04738D9BAD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5087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FB37B3-C506-4709-A2DA-68EA0707C923}" type="datetimeFigureOut">
              <a:rPr lang="pt-BR" smtClean="0"/>
              <a:t>27/02/2026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0420C-E854-4A2F-86A7-04738D9BAD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2921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866A0C-EEE8-4DE1-9ECF-51EC9C0B8BE2}" type="datetime1">
              <a:rPr lang="pt-BR" smtClean="0"/>
              <a:t>27/02/2026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472D23-6933-4398-B088-86D87D4569A8}" type="datetime1">
              <a:rPr lang="pt-BR" smtClean="0"/>
              <a:t>27/02/2026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7B3-C506-4709-A2DA-68EA0707C923}" type="datetimeFigureOut">
              <a:rPr lang="pt-BR" smtClean="0"/>
              <a:t>27/02/2026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20C-E854-4A2F-86A7-04738D9BAD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997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7B3-C506-4709-A2DA-68EA0707C923}" type="datetimeFigureOut">
              <a:rPr lang="pt-BR" smtClean="0"/>
              <a:t>27/02/2026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20C-E854-4A2F-86A7-04738D9BAD3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38" y="1837474"/>
            <a:ext cx="1769409" cy="5957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41" y="1763528"/>
            <a:ext cx="9402109" cy="9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8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7B3-C506-4709-A2DA-68EA0707C923}" type="datetimeFigureOut">
              <a:rPr lang="pt-BR" smtClean="0"/>
              <a:t>27/02/2026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20C-E854-4A2F-86A7-04738D9BAD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915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7B3-C506-4709-A2DA-68EA0707C923}" type="datetimeFigureOut">
              <a:rPr lang="pt-BR" smtClean="0"/>
              <a:t>27/02/2026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20C-E854-4A2F-86A7-04738D9BAD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826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7B3-C506-4709-A2DA-68EA0707C923}" type="datetimeFigureOut">
              <a:rPr lang="pt-BR" smtClean="0"/>
              <a:t>27/02/2026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20C-E854-4A2F-86A7-04738D9BAD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767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7B3-C506-4709-A2DA-68EA0707C923}" type="datetimeFigureOut">
              <a:rPr lang="pt-BR" smtClean="0"/>
              <a:t>27/02/2026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20C-E854-4A2F-86A7-04738D9BAD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517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7B3-C506-4709-A2DA-68EA0707C923}" type="datetimeFigureOut">
              <a:rPr lang="pt-BR" smtClean="0"/>
              <a:t>27/02/2026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20C-E854-4A2F-86A7-04738D9BAD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807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7B3-C506-4709-A2DA-68EA0707C923}" type="datetimeFigureOut">
              <a:rPr lang="pt-BR" smtClean="0"/>
              <a:t>27/02/2026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420C-E854-4A2F-86A7-04738D9BAD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66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B37B3-C506-4709-A2DA-68EA0707C923}" type="datetimeFigureOut">
              <a:rPr lang="pt-BR" smtClean="0"/>
              <a:t>27/02/2026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0420C-E854-4A2F-86A7-04738D9BAD3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8" y="6025179"/>
            <a:ext cx="2473724" cy="8328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6"/>
          <a:stretch/>
        </p:blipFill>
        <p:spPr>
          <a:xfrm>
            <a:off x="1403800" y="6104569"/>
            <a:ext cx="10694894" cy="8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7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CCDFDDD-D174-442B-974C-2E7F8D4F71ED}" type="datetime1">
              <a:rPr lang="pt-BR" smtClean="0"/>
              <a:t>27/02/2026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tângu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6" r:id="rId2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tângulo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654802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AUDIÊNCIA PÚBLICA Nº 003/2026</a:t>
            </a:r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299499B-0177-4BB0-BCDD-1755BAD36D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/>
          <a:stretch/>
        </p:blipFill>
        <p:spPr>
          <a:xfrm>
            <a:off x="446534" y="3069840"/>
            <a:ext cx="4060273" cy="340411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5F1B0C2-C333-475A-881E-557D29A22F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2"/>
          <a:stretch/>
        </p:blipFill>
        <p:spPr>
          <a:xfrm>
            <a:off x="8076775" y="3081866"/>
            <a:ext cx="3634063" cy="3402333"/>
          </a:xfrm>
          <a:prstGeom prst="rect">
            <a:avLst/>
          </a:prstGeom>
        </p:spPr>
      </p:pic>
      <p:pic>
        <p:nvPicPr>
          <p:cNvPr id="1026" name="Picture 2" descr="Para analisar consumo de drogas, Caesb usa esgoto">
            <a:extLst>
              <a:ext uri="{FF2B5EF4-FFF2-40B4-BE49-F238E27FC236}">
                <a16:creationId xmlns:a16="http://schemas.microsoft.com/office/drawing/2014/main" id="{EA86B16C-55C7-4B88-98C5-BE2698727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26422" r="31081"/>
          <a:stretch/>
        </p:blipFill>
        <p:spPr bwMode="auto">
          <a:xfrm>
            <a:off x="4506807" y="3071618"/>
            <a:ext cx="3632625" cy="34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F5A311B-81DB-83D7-5CCD-535A4C98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0" y="2008617"/>
            <a:ext cx="11260667" cy="590321"/>
          </a:xfrm>
        </p:spPr>
        <p:txBody>
          <a:bodyPr>
            <a:normAutofit/>
          </a:bodyPr>
          <a:lstStyle/>
          <a:p>
            <a:r>
              <a:rPr lang="pt-BR" sz="1800" dirty="0"/>
              <a:t>Considerações sobre a Metodologia de Incentivo à Redução dos Custos de Energia Elétrica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72AA46C-7B3D-B766-BC26-FED3544C6DA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31" y="0"/>
            <a:ext cx="5194455" cy="51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52668-900B-1492-733A-CD0B6CC04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2B7640F-456D-90C0-685A-7F9D8C227AE7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ANÁLISE DA METODOLOGIA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C748795-C34B-4219-5232-F0683E026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95CDD534-A630-FCE1-9153-78862349C1D3}"/>
              </a:ext>
            </a:extLst>
          </p:cNvPr>
          <p:cNvSpPr/>
          <p:nvPr/>
        </p:nvSpPr>
        <p:spPr>
          <a:xfrm>
            <a:off x="390144" y="1628408"/>
            <a:ext cx="11411712" cy="36764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Valor Médio do Custo de Energia (CME-ano base) – Art. 2º, Inciso VII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45D1FA5-3E9F-1E82-82A0-C08D4D52949D}"/>
              </a:ext>
            </a:extLst>
          </p:cNvPr>
          <p:cNvSpPr/>
          <p:nvPr/>
        </p:nvSpPr>
        <p:spPr>
          <a:xfrm>
            <a:off x="6190270" y="3374795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2024</a:t>
            </a:r>
          </a:p>
          <a:p>
            <a:pPr algn="ctr"/>
            <a:r>
              <a:rPr lang="pt-BR" sz="1600" dirty="0"/>
              <a:t>4ª RTP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2863176-36F7-EBB1-F62E-27EA5C7C4411}"/>
              </a:ext>
            </a:extLst>
          </p:cNvPr>
          <p:cNvSpPr/>
          <p:nvPr/>
        </p:nvSpPr>
        <p:spPr>
          <a:xfrm>
            <a:off x="4807672" y="3374795"/>
            <a:ext cx="1253766" cy="546754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176BA07-2986-81C5-3056-E38C6F2C3BCD}"/>
              </a:ext>
            </a:extLst>
          </p:cNvPr>
          <p:cNvSpPr/>
          <p:nvPr/>
        </p:nvSpPr>
        <p:spPr>
          <a:xfrm>
            <a:off x="3425074" y="3374795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4EDBE43-47AE-E8EB-B8AD-B5C2097A1642}"/>
              </a:ext>
            </a:extLst>
          </p:cNvPr>
          <p:cNvSpPr/>
          <p:nvPr/>
        </p:nvSpPr>
        <p:spPr>
          <a:xfrm>
            <a:off x="2080183" y="3374795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2021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EAC7AF7-F31C-97E5-8AEF-C3F219AD3F7C}"/>
              </a:ext>
            </a:extLst>
          </p:cNvPr>
          <p:cNvSpPr/>
          <p:nvPr/>
        </p:nvSpPr>
        <p:spPr>
          <a:xfrm>
            <a:off x="7572868" y="3374795"/>
            <a:ext cx="1253766" cy="5467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2025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53C2EB0-E728-E5E4-7E1E-CC02AC401985}"/>
              </a:ext>
            </a:extLst>
          </p:cNvPr>
          <p:cNvSpPr/>
          <p:nvPr/>
        </p:nvSpPr>
        <p:spPr>
          <a:xfrm>
            <a:off x="8978782" y="3374795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2026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2181A8-5735-5EC2-26EF-74844793F1E2}"/>
              </a:ext>
            </a:extLst>
          </p:cNvPr>
          <p:cNvSpPr txBox="1"/>
          <p:nvPr/>
        </p:nvSpPr>
        <p:spPr>
          <a:xfrm>
            <a:off x="7282671" y="2634757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PERÍODO REFERÊNCIA</a:t>
            </a:r>
          </a:p>
        </p:txBody>
      </p:sp>
      <p:sp>
        <p:nvSpPr>
          <p:cNvPr id="7" name="Chave Direita 6">
            <a:extLst>
              <a:ext uri="{FF2B5EF4-FFF2-40B4-BE49-F238E27FC236}">
                <a16:creationId xmlns:a16="http://schemas.microsoft.com/office/drawing/2014/main" id="{73D5D0E7-A82F-D03D-FFE4-EADF41FEA096}"/>
              </a:ext>
            </a:extLst>
          </p:cNvPr>
          <p:cNvSpPr/>
          <p:nvPr/>
        </p:nvSpPr>
        <p:spPr>
          <a:xfrm rot="5400000">
            <a:off x="3893511" y="2231033"/>
            <a:ext cx="369331" cy="39665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CD6DE9-9F30-1806-F865-AA4F700DC005}"/>
              </a:ext>
            </a:extLst>
          </p:cNvPr>
          <p:cNvSpPr txBox="1"/>
          <p:nvPr/>
        </p:nvSpPr>
        <p:spPr>
          <a:xfrm>
            <a:off x="3024894" y="4465549"/>
            <a:ext cx="1948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CONSUMO </a:t>
            </a:r>
          </a:p>
          <a:p>
            <a:pPr algn="ctr"/>
            <a:r>
              <a:rPr lang="pt-BR" b="1" dirty="0"/>
              <a:t>MÉDIO ESTIMADO</a:t>
            </a:r>
          </a:p>
          <a:p>
            <a:pPr algn="ctr"/>
            <a:r>
              <a:rPr lang="pt-BR" b="1" dirty="0"/>
              <a:t>[kWh/M³]</a:t>
            </a:r>
          </a:p>
        </p:txBody>
      </p:sp>
      <p:sp>
        <p:nvSpPr>
          <p:cNvPr id="19" name="Chave Direita 18">
            <a:extLst>
              <a:ext uri="{FF2B5EF4-FFF2-40B4-BE49-F238E27FC236}">
                <a16:creationId xmlns:a16="http://schemas.microsoft.com/office/drawing/2014/main" id="{FAD7BA75-DF6C-3200-C8B4-B977AD131C86}"/>
              </a:ext>
            </a:extLst>
          </p:cNvPr>
          <p:cNvSpPr/>
          <p:nvPr/>
        </p:nvSpPr>
        <p:spPr>
          <a:xfrm rot="16200000">
            <a:off x="8045779" y="2500457"/>
            <a:ext cx="307945" cy="1253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1CE5092-AA5E-5C9E-7164-A84EB8CC899D}"/>
              </a:ext>
            </a:extLst>
          </p:cNvPr>
          <p:cNvSpPr txBox="1"/>
          <p:nvPr/>
        </p:nvSpPr>
        <p:spPr>
          <a:xfrm>
            <a:off x="5128944" y="4965921"/>
            <a:ext cx="1556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X</a:t>
            </a:r>
          </a:p>
          <a:p>
            <a:pPr algn="ctr"/>
            <a:r>
              <a:rPr lang="pt-BR" b="1" dirty="0"/>
              <a:t>CUSTO MÉDIO</a:t>
            </a:r>
          </a:p>
          <a:p>
            <a:pPr algn="ctr"/>
            <a:r>
              <a:rPr lang="pt-BR" b="1" dirty="0"/>
              <a:t>[R$/KWH]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61F4A42A-58AE-23F3-7BFC-D0450995FD09}"/>
              </a:ext>
            </a:extLst>
          </p:cNvPr>
          <p:cNvSpPr/>
          <p:nvPr/>
        </p:nvSpPr>
        <p:spPr>
          <a:xfrm>
            <a:off x="5019008" y="4826029"/>
            <a:ext cx="1881696" cy="1163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have Direita 23">
            <a:extLst>
              <a:ext uri="{FF2B5EF4-FFF2-40B4-BE49-F238E27FC236}">
                <a16:creationId xmlns:a16="http://schemas.microsoft.com/office/drawing/2014/main" id="{8474BD3F-FE31-4FB2-D97C-905945BA75A5}"/>
              </a:ext>
            </a:extLst>
          </p:cNvPr>
          <p:cNvSpPr/>
          <p:nvPr/>
        </p:nvSpPr>
        <p:spPr>
          <a:xfrm rot="16200000">
            <a:off x="5280582" y="2558142"/>
            <a:ext cx="307945" cy="1253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54E86FC-91D5-D372-E3E2-25C86EB67F8F}"/>
              </a:ext>
            </a:extLst>
          </p:cNvPr>
          <p:cNvSpPr txBox="1"/>
          <p:nvPr/>
        </p:nvSpPr>
        <p:spPr>
          <a:xfrm>
            <a:off x="4973184" y="2669235"/>
            <a:ext cx="955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/>
              <a:t>ANO BASE</a:t>
            </a:r>
          </a:p>
        </p:txBody>
      </p:sp>
      <p:sp>
        <p:nvSpPr>
          <p:cNvPr id="20" name="Seta: Dobrada para Cima 19">
            <a:extLst>
              <a:ext uri="{FF2B5EF4-FFF2-40B4-BE49-F238E27FC236}">
                <a16:creationId xmlns:a16="http://schemas.microsoft.com/office/drawing/2014/main" id="{0043479C-D69A-7FEF-0B4F-B439B2C84E82}"/>
              </a:ext>
            </a:extLst>
          </p:cNvPr>
          <p:cNvSpPr/>
          <p:nvPr/>
        </p:nvSpPr>
        <p:spPr>
          <a:xfrm flipH="1">
            <a:off x="5384662" y="3949964"/>
            <a:ext cx="2775490" cy="935132"/>
          </a:xfrm>
          <a:prstGeom prst="bentUp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E8C9994B-36CE-A704-CF40-DF5B217B4161}"/>
              </a:ext>
            </a:extLst>
          </p:cNvPr>
          <p:cNvSpPr/>
          <p:nvPr/>
        </p:nvSpPr>
        <p:spPr>
          <a:xfrm>
            <a:off x="8083247" y="3948183"/>
            <a:ext cx="233004" cy="9456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52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02475-04D9-F21C-DB7D-50B54D2DD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08E2F81-71E2-55B1-8FFC-66FCDA8F83AA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ANÁLISE DA METODOLOGIA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6E77C57-EACD-33E0-395E-7CF81A6FF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1CE3DD4-FE8A-9A18-8DD1-1413BA7F9BA2}"/>
              </a:ext>
            </a:extLst>
          </p:cNvPr>
          <p:cNvSpPr/>
          <p:nvPr/>
        </p:nvSpPr>
        <p:spPr>
          <a:xfrm>
            <a:off x="390144" y="1628408"/>
            <a:ext cx="11411712" cy="36764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Valor Médio do Custo de Energia (CME-ano base) – Art. 2º, Inciso VII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901E61A-8632-E126-BD2D-0D79F7E778A8}"/>
              </a:ext>
            </a:extLst>
          </p:cNvPr>
          <p:cNvSpPr/>
          <p:nvPr/>
        </p:nvSpPr>
        <p:spPr>
          <a:xfrm>
            <a:off x="6155546" y="3892712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2024</a:t>
            </a:r>
          </a:p>
          <a:p>
            <a:pPr algn="ctr"/>
            <a:r>
              <a:rPr lang="pt-BR" sz="1600" dirty="0"/>
              <a:t>4ª RTP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2532B85-30C4-2CE0-C394-90C5EF941ED3}"/>
              </a:ext>
            </a:extLst>
          </p:cNvPr>
          <p:cNvSpPr/>
          <p:nvPr/>
        </p:nvSpPr>
        <p:spPr>
          <a:xfrm>
            <a:off x="4772948" y="3892712"/>
            <a:ext cx="1253766" cy="546754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78C1FAC-43D1-8FDE-DA51-B6D4460A0937}"/>
              </a:ext>
            </a:extLst>
          </p:cNvPr>
          <p:cNvSpPr/>
          <p:nvPr/>
        </p:nvSpPr>
        <p:spPr>
          <a:xfrm>
            <a:off x="3390350" y="3892712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5F2D32B-50A0-9E4C-2480-43695F9F9FD7}"/>
              </a:ext>
            </a:extLst>
          </p:cNvPr>
          <p:cNvSpPr/>
          <p:nvPr/>
        </p:nvSpPr>
        <p:spPr>
          <a:xfrm>
            <a:off x="2045459" y="3892712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2021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31EFC08-576A-4076-D123-77F98AB588C2}"/>
              </a:ext>
            </a:extLst>
          </p:cNvPr>
          <p:cNvSpPr/>
          <p:nvPr/>
        </p:nvSpPr>
        <p:spPr>
          <a:xfrm>
            <a:off x="7538144" y="3892712"/>
            <a:ext cx="1253766" cy="5467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2025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237583D-B7AA-C142-7632-3DC3AE345B2D}"/>
              </a:ext>
            </a:extLst>
          </p:cNvPr>
          <p:cNvSpPr/>
          <p:nvPr/>
        </p:nvSpPr>
        <p:spPr>
          <a:xfrm>
            <a:off x="8944058" y="3892712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2026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972FE09-D9A2-974E-9483-1F9F61A9CD6C}"/>
              </a:ext>
            </a:extLst>
          </p:cNvPr>
          <p:cNvSpPr txBox="1"/>
          <p:nvPr/>
        </p:nvSpPr>
        <p:spPr>
          <a:xfrm>
            <a:off x="7247947" y="3152674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PERÍODO REFERÊNCIA</a:t>
            </a:r>
          </a:p>
        </p:txBody>
      </p:sp>
      <p:sp>
        <p:nvSpPr>
          <p:cNvPr id="7" name="Chave Direita 6">
            <a:extLst>
              <a:ext uri="{FF2B5EF4-FFF2-40B4-BE49-F238E27FC236}">
                <a16:creationId xmlns:a16="http://schemas.microsoft.com/office/drawing/2014/main" id="{F7F0973F-4F20-ED11-948E-F82B25C09A7E}"/>
              </a:ext>
            </a:extLst>
          </p:cNvPr>
          <p:cNvSpPr/>
          <p:nvPr/>
        </p:nvSpPr>
        <p:spPr>
          <a:xfrm rot="5400000">
            <a:off x="3858787" y="2748950"/>
            <a:ext cx="369331" cy="39665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BDACFCD-E4D5-BC18-A267-C3D127572E78}"/>
              </a:ext>
            </a:extLst>
          </p:cNvPr>
          <p:cNvSpPr txBox="1"/>
          <p:nvPr/>
        </p:nvSpPr>
        <p:spPr>
          <a:xfrm>
            <a:off x="2990170" y="4983466"/>
            <a:ext cx="1948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CONSUMO </a:t>
            </a:r>
          </a:p>
          <a:p>
            <a:pPr algn="ctr"/>
            <a:r>
              <a:rPr lang="pt-BR" b="1" dirty="0"/>
              <a:t>MÉDIO ESTIMADO</a:t>
            </a:r>
          </a:p>
          <a:p>
            <a:pPr algn="ctr"/>
            <a:r>
              <a:rPr lang="pt-BR" b="1" dirty="0"/>
              <a:t>[kWh/M³]</a:t>
            </a:r>
          </a:p>
        </p:txBody>
      </p:sp>
      <p:sp>
        <p:nvSpPr>
          <p:cNvPr id="19" name="Chave Direita 18">
            <a:extLst>
              <a:ext uri="{FF2B5EF4-FFF2-40B4-BE49-F238E27FC236}">
                <a16:creationId xmlns:a16="http://schemas.microsoft.com/office/drawing/2014/main" id="{0ACB4358-57E8-64CF-BC43-0C7223615E38}"/>
              </a:ext>
            </a:extLst>
          </p:cNvPr>
          <p:cNvSpPr/>
          <p:nvPr/>
        </p:nvSpPr>
        <p:spPr>
          <a:xfrm rot="16200000">
            <a:off x="8011055" y="3018374"/>
            <a:ext cx="307945" cy="1253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3ACA076-589A-AFD5-D5D5-B268D380CF48}"/>
              </a:ext>
            </a:extLst>
          </p:cNvPr>
          <p:cNvSpPr txBox="1"/>
          <p:nvPr/>
        </p:nvSpPr>
        <p:spPr>
          <a:xfrm>
            <a:off x="5115848" y="5308067"/>
            <a:ext cx="1556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X</a:t>
            </a:r>
          </a:p>
          <a:p>
            <a:pPr algn="ctr"/>
            <a:r>
              <a:rPr lang="pt-BR" b="1" dirty="0"/>
              <a:t>CUSTO MÉDIO</a:t>
            </a:r>
          </a:p>
          <a:p>
            <a:pPr algn="ctr"/>
            <a:r>
              <a:rPr lang="pt-BR" b="1" dirty="0"/>
              <a:t>[R$/KWH}</a:t>
            </a:r>
          </a:p>
        </p:txBody>
      </p:sp>
      <p:sp>
        <p:nvSpPr>
          <p:cNvPr id="24" name="Chave Direita 23">
            <a:extLst>
              <a:ext uri="{FF2B5EF4-FFF2-40B4-BE49-F238E27FC236}">
                <a16:creationId xmlns:a16="http://schemas.microsoft.com/office/drawing/2014/main" id="{FB0D3CF8-80E9-FCD8-659E-5CED7283F66D}"/>
              </a:ext>
            </a:extLst>
          </p:cNvPr>
          <p:cNvSpPr/>
          <p:nvPr/>
        </p:nvSpPr>
        <p:spPr>
          <a:xfrm rot="16200000">
            <a:off x="5245858" y="3076059"/>
            <a:ext cx="307945" cy="1253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Dobrada para Cima 19">
            <a:extLst>
              <a:ext uri="{FF2B5EF4-FFF2-40B4-BE49-F238E27FC236}">
                <a16:creationId xmlns:a16="http://schemas.microsoft.com/office/drawing/2014/main" id="{D8860431-1A3F-E627-7796-18F32C0457F1}"/>
              </a:ext>
            </a:extLst>
          </p:cNvPr>
          <p:cNvSpPr/>
          <p:nvPr/>
        </p:nvSpPr>
        <p:spPr>
          <a:xfrm flipH="1">
            <a:off x="5349938" y="4467881"/>
            <a:ext cx="2775490" cy="935132"/>
          </a:xfrm>
          <a:prstGeom prst="bentUp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AB349A73-26AE-5202-2C93-0474C4599FFF}"/>
              </a:ext>
            </a:extLst>
          </p:cNvPr>
          <p:cNvSpPr/>
          <p:nvPr/>
        </p:nvSpPr>
        <p:spPr>
          <a:xfrm>
            <a:off x="8048523" y="4466100"/>
            <a:ext cx="233004" cy="9456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C8B2DBC-2FC9-DF7A-E0BD-EE35D435AD0D}"/>
              </a:ext>
            </a:extLst>
          </p:cNvPr>
          <p:cNvSpPr/>
          <p:nvPr/>
        </p:nvSpPr>
        <p:spPr>
          <a:xfrm>
            <a:off x="4336935" y="2033091"/>
            <a:ext cx="2111790" cy="1082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E1FFD65-2DDA-96C8-71C5-86C7A0D8D809}"/>
              </a:ext>
            </a:extLst>
          </p:cNvPr>
          <p:cNvSpPr txBox="1"/>
          <p:nvPr/>
        </p:nvSpPr>
        <p:spPr>
          <a:xfrm>
            <a:off x="4143976" y="2259069"/>
            <a:ext cx="2558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CUSTO TOTAL ESTIMADO</a:t>
            </a:r>
          </a:p>
          <a:p>
            <a:pPr algn="ctr"/>
            <a:r>
              <a:rPr lang="pt-BR" b="1" dirty="0"/>
              <a:t>MERCADO CATIVO [R$]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EBB5EBD-266F-3A89-6498-E4780D5B3109}"/>
              </a:ext>
            </a:extLst>
          </p:cNvPr>
          <p:cNvSpPr txBox="1"/>
          <p:nvPr/>
        </p:nvSpPr>
        <p:spPr>
          <a:xfrm>
            <a:off x="4938459" y="3372130"/>
            <a:ext cx="955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/>
              <a:t>ANO BASE</a:t>
            </a: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162D3568-9196-0035-31E5-9123168ACE1D}"/>
              </a:ext>
            </a:extLst>
          </p:cNvPr>
          <p:cNvSpPr/>
          <p:nvPr/>
        </p:nvSpPr>
        <p:spPr>
          <a:xfrm rot="10800000">
            <a:off x="5180080" y="2808700"/>
            <a:ext cx="427924" cy="52870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50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A5315-6AEA-E39D-BF00-EEE838D4E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D447E85-0620-1859-C775-C2EAD8893AB3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ANÁLISE DA METODOLOGIA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C2A1E72-9720-2BC4-D379-723E985DA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60CE235-EFE2-8B0C-EC87-F775FB0D909C}"/>
              </a:ext>
            </a:extLst>
          </p:cNvPr>
          <p:cNvSpPr/>
          <p:nvPr/>
        </p:nvSpPr>
        <p:spPr>
          <a:xfrm>
            <a:off x="390144" y="1628408"/>
            <a:ext cx="11411712" cy="36764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Valor Médio do Custo de Energia (CME-ano base) – Art. 2º, Inciso VII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8442721-0536-FBC5-158D-4BBAA9028E9B}"/>
              </a:ext>
            </a:extLst>
          </p:cNvPr>
          <p:cNvSpPr/>
          <p:nvPr/>
        </p:nvSpPr>
        <p:spPr>
          <a:xfrm>
            <a:off x="6155546" y="3892712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2024</a:t>
            </a:r>
          </a:p>
          <a:p>
            <a:pPr algn="ctr"/>
            <a:r>
              <a:rPr lang="pt-BR" sz="1600" dirty="0"/>
              <a:t>4ª RTP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7CA444-E7DE-E65D-342E-C3A5F63877C5}"/>
              </a:ext>
            </a:extLst>
          </p:cNvPr>
          <p:cNvSpPr/>
          <p:nvPr/>
        </p:nvSpPr>
        <p:spPr>
          <a:xfrm>
            <a:off x="4772948" y="3892712"/>
            <a:ext cx="1253766" cy="546754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48F5B1E-1F82-DBEB-5146-70B735AD9B8C}"/>
              </a:ext>
            </a:extLst>
          </p:cNvPr>
          <p:cNvSpPr/>
          <p:nvPr/>
        </p:nvSpPr>
        <p:spPr>
          <a:xfrm>
            <a:off x="3390350" y="3892712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9E23222-8C38-C8CD-2947-D143C672963C}"/>
              </a:ext>
            </a:extLst>
          </p:cNvPr>
          <p:cNvSpPr/>
          <p:nvPr/>
        </p:nvSpPr>
        <p:spPr>
          <a:xfrm>
            <a:off x="2045459" y="3892712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2021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A9A35B9-B506-2AA1-DB69-BA49A2F49AE4}"/>
              </a:ext>
            </a:extLst>
          </p:cNvPr>
          <p:cNvSpPr/>
          <p:nvPr/>
        </p:nvSpPr>
        <p:spPr>
          <a:xfrm>
            <a:off x="7538144" y="3892712"/>
            <a:ext cx="1253766" cy="5467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2025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7C3526F-7C7E-F7B6-217F-BE5D7709618C}"/>
              </a:ext>
            </a:extLst>
          </p:cNvPr>
          <p:cNvSpPr/>
          <p:nvPr/>
        </p:nvSpPr>
        <p:spPr>
          <a:xfrm>
            <a:off x="8944058" y="3892712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2026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4FD33B9-79A7-25C7-9985-D1D56D1E9E3A}"/>
              </a:ext>
            </a:extLst>
          </p:cNvPr>
          <p:cNvSpPr txBox="1"/>
          <p:nvPr/>
        </p:nvSpPr>
        <p:spPr>
          <a:xfrm>
            <a:off x="7247947" y="3152674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PERÍODO REFERÊNCIA</a:t>
            </a:r>
          </a:p>
        </p:txBody>
      </p:sp>
      <p:sp>
        <p:nvSpPr>
          <p:cNvPr id="7" name="Chave Direita 6">
            <a:extLst>
              <a:ext uri="{FF2B5EF4-FFF2-40B4-BE49-F238E27FC236}">
                <a16:creationId xmlns:a16="http://schemas.microsoft.com/office/drawing/2014/main" id="{E23974C7-A0AC-2423-4A51-8CF6D065FEC0}"/>
              </a:ext>
            </a:extLst>
          </p:cNvPr>
          <p:cNvSpPr/>
          <p:nvPr/>
        </p:nvSpPr>
        <p:spPr>
          <a:xfrm rot="5400000">
            <a:off x="3858787" y="2748950"/>
            <a:ext cx="369331" cy="39665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591DAED-8EB1-4B5F-757A-9BEA6252F276}"/>
              </a:ext>
            </a:extLst>
          </p:cNvPr>
          <p:cNvSpPr txBox="1"/>
          <p:nvPr/>
        </p:nvSpPr>
        <p:spPr>
          <a:xfrm>
            <a:off x="2990170" y="4983466"/>
            <a:ext cx="1948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CONSUMO </a:t>
            </a:r>
          </a:p>
          <a:p>
            <a:pPr algn="ctr"/>
            <a:r>
              <a:rPr lang="pt-BR" b="1" dirty="0"/>
              <a:t>MÉDIO ESTIMADO</a:t>
            </a:r>
          </a:p>
          <a:p>
            <a:pPr algn="ctr"/>
            <a:r>
              <a:rPr lang="pt-BR" b="1" dirty="0"/>
              <a:t>[kWh/M³]</a:t>
            </a:r>
          </a:p>
        </p:txBody>
      </p:sp>
      <p:sp>
        <p:nvSpPr>
          <p:cNvPr id="19" name="Chave Direita 18">
            <a:extLst>
              <a:ext uri="{FF2B5EF4-FFF2-40B4-BE49-F238E27FC236}">
                <a16:creationId xmlns:a16="http://schemas.microsoft.com/office/drawing/2014/main" id="{558EDA05-2601-8756-92C2-F743112ACE6D}"/>
              </a:ext>
            </a:extLst>
          </p:cNvPr>
          <p:cNvSpPr/>
          <p:nvPr/>
        </p:nvSpPr>
        <p:spPr>
          <a:xfrm rot="16200000">
            <a:off x="8011055" y="3018374"/>
            <a:ext cx="307945" cy="1253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have Direita 23">
            <a:extLst>
              <a:ext uri="{FF2B5EF4-FFF2-40B4-BE49-F238E27FC236}">
                <a16:creationId xmlns:a16="http://schemas.microsoft.com/office/drawing/2014/main" id="{B3CACAF0-4585-442D-0E35-E45AF9A622C0}"/>
              </a:ext>
            </a:extLst>
          </p:cNvPr>
          <p:cNvSpPr/>
          <p:nvPr/>
        </p:nvSpPr>
        <p:spPr>
          <a:xfrm rot="16200000">
            <a:off x="5245858" y="3076059"/>
            <a:ext cx="307945" cy="1253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F41E12A-32ED-FE65-B0A9-04ACAB487963}"/>
              </a:ext>
            </a:extLst>
          </p:cNvPr>
          <p:cNvSpPr txBox="1"/>
          <p:nvPr/>
        </p:nvSpPr>
        <p:spPr>
          <a:xfrm>
            <a:off x="4938459" y="3372130"/>
            <a:ext cx="955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/>
              <a:t>ANO BASE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FE55487-BF7C-62AC-7505-10B414F3F20F}"/>
              </a:ext>
            </a:extLst>
          </p:cNvPr>
          <p:cNvSpPr/>
          <p:nvPr/>
        </p:nvSpPr>
        <p:spPr>
          <a:xfrm>
            <a:off x="4336935" y="2033091"/>
            <a:ext cx="2111790" cy="1082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A8EA28F-13F4-0D56-144B-B98EAED0A5A8}"/>
              </a:ext>
            </a:extLst>
          </p:cNvPr>
          <p:cNvSpPr txBox="1"/>
          <p:nvPr/>
        </p:nvSpPr>
        <p:spPr>
          <a:xfrm>
            <a:off x="4223836" y="2259069"/>
            <a:ext cx="2398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CUSTO ESTIMADO</a:t>
            </a:r>
          </a:p>
          <a:p>
            <a:pPr algn="ctr"/>
            <a:r>
              <a:rPr lang="pt-BR" b="1" dirty="0"/>
              <a:t>MERCADO CATIVO [R$]</a:t>
            </a: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FF1EFE81-2C0B-1095-A4B2-8A8581EB2CC4}"/>
              </a:ext>
            </a:extLst>
          </p:cNvPr>
          <p:cNvSpPr/>
          <p:nvPr/>
        </p:nvSpPr>
        <p:spPr>
          <a:xfrm rot="10800000">
            <a:off x="5180080" y="2808700"/>
            <a:ext cx="427924" cy="52870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Dobrada para Cima 16">
            <a:extLst>
              <a:ext uri="{FF2B5EF4-FFF2-40B4-BE49-F238E27FC236}">
                <a16:creationId xmlns:a16="http://schemas.microsoft.com/office/drawing/2014/main" id="{59C63824-F8B5-000C-1756-76A0D12B8FDD}"/>
              </a:ext>
            </a:extLst>
          </p:cNvPr>
          <p:cNvSpPr/>
          <p:nvPr/>
        </p:nvSpPr>
        <p:spPr>
          <a:xfrm rot="10800000" flipH="1">
            <a:off x="6650608" y="2222570"/>
            <a:ext cx="1768355" cy="941236"/>
          </a:xfrm>
          <a:prstGeom prst="bentUp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2DBDE521-6EC7-6223-BC91-BD40397BC56D}"/>
              </a:ext>
            </a:extLst>
          </p:cNvPr>
          <p:cNvSpPr/>
          <p:nvPr/>
        </p:nvSpPr>
        <p:spPr>
          <a:xfrm>
            <a:off x="7980001" y="4593298"/>
            <a:ext cx="416349" cy="54675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73E8BCD-C9C4-22C0-8FA8-31AD72175E7C}"/>
              </a:ext>
            </a:extLst>
          </p:cNvPr>
          <p:cNvSpPr/>
          <p:nvPr/>
        </p:nvSpPr>
        <p:spPr>
          <a:xfrm>
            <a:off x="7132280" y="5084985"/>
            <a:ext cx="2111790" cy="1082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D8D9AA8-F906-D00A-9A40-8A74709CF24E}"/>
              </a:ext>
            </a:extLst>
          </p:cNvPr>
          <p:cNvSpPr txBox="1"/>
          <p:nvPr/>
        </p:nvSpPr>
        <p:spPr>
          <a:xfrm>
            <a:off x="7375930" y="5285356"/>
            <a:ext cx="1779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CUSTO REAL</a:t>
            </a:r>
          </a:p>
          <a:p>
            <a:pPr algn="ctr"/>
            <a:r>
              <a:rPr lang="pt-BR" b="1" dirty="0"/>
              <a:t>MERCADO LIVRE</a:t>
            </a:r>
          </a:p>
          <a:p>
            <a:pPr algn="ctr"/>
            <a:r>
              <a:rPr lang="pt-BR" b="1" dirty="0"/>
              <a:t>[R$]</a:t>
            </a:r>
          </a:p>
        </p:txBody>
      </p:sp>
    </p:spTree>
    <p:extLst>
      <p:ext uri="{BB962C8B-B14F-4D97-AF65-F5344CB8AC3E}">
        <p14:creationId xmlns:p14="http://schemas.microsoft.com/office/powerpoint/2010/main" val="426679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09AD0-E881-D137-887A-CA07F718E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FF05C54-E6C4-A068-406A-85B43A0E29A0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ANÁLISE DA METODOLOGIA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0ADF9FC-C4E7-AF6C-857E-E75023DD6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98459C8-B8D5-4FDC-8836-BAA49CA7582C}"/>
              </a:ext>
            </a:extLst>
          </p:cNvPr>
          <p:cNvSpPr/>
          <p:nvPr/>
        </p:nvSpPr>
        <p:spPr>
          <a:xfrm>
            <a:off x="390144" y="1628408"/>
            <a:ext cx="11411712" cy="36764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Consumo de Energia (kWh) para o período de referência (</a:t>
            </a:r>
            <a:r>
              <a:rPr lang="pt-BR" b="1" dirty="0" err="1"/>
              <a:t>CEpr</a:t>
            </a:r>
            <a:r>
              <a:rPr lang="pt-BR" b="1" dirty="0"/>
              <a:t>) – Art. 7º, Inciso III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AC8ACEE-96AD-AE61-5F15-51E5679A7C4B}"/>
              </a:ext>
            </a:extLst>
          </p:cNvPr>
          <p:cNvSpPr/>
          <p:nvPr/>
        </p:nvSpPr>
        <p:spPr>
          <a:xfrm>
            <a:off x="6275111" y="3676453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2024</a:t>
            </a:r>
          </a:p>
          <a:p>
            <a:pPr algn="ctr"/>
            <a:r>
              <a:rPr lang="pt-BR" sz="1600" dirty="0"/>
              <a:t>4ª RTP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4BBFE0C-1CCC-E724-A1BB-AC6E2A406FC8}"/>
              </a:ext>
            </a:extLst>
          </p:cNvPr>
          <p:cNvSpPr/>
          <p:nvPr/>
        </p:nvSpPr>
        <p:spPr>
          <a:xfrm>
            <a:off x="4892513" y="3676453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6A76548-1C8A-9E7C-58D1-E234A28F4946}"/>
              </a:ext>
            </a:extLst>
          </p:cNvPr>
          <p:cNvSpPr/>
          <p:nvPr/>
        </p:nvSpPr>
        <p:spPr>
          <a:xfrm>
            <a:off x="3509915" y="3676453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A0795A8-337B-9625-1BC2-14111BF59A24}"/>
              </a:ext>
            </a:extLst>
          </p:cNvPr>
          <p:cNvSpPr/>
          <p:nvPr/>
        </p:nvSpPr>
        <p:spPr>
          <a:xfrm>
            <a:off x="2165024" y="3676453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2021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99BAA58-7357-0C5E-57A4-12878D7B543F}"/>
              </a:ext>
            </a:extLst>
          </p:cNvPr>
          <p:cNvSpPr/>
          <p:nvPr/>
        </p:nvSpPr>
        <p:spPr>
          <a:xfrm>
            <a:off x="7657709" y="3676453"/>
            <a:ext cx="1253766" cy="5467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2025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7C6DE70-F7F5-948B-A9F2-A04E40D89F7F}"/>
              </a:ext>
            </a:extLst>
          </p:cNvPr>
          <p:cNvSpPr/>
          <p:nvPr/>
        </p:nvSpPr>
        <p:spPr>
          <a:xfrm>
            <a:off x="9063623" y="3676453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2026</a:t>
            </a:r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7794346C-338D-76E6-85B5-372AC6290A61}"/>
              </a:ext>
            </a:extLst>
          </p:cNvPr>
          <p:cNvSpPr/>
          <p:nvPr/>
        </p:nvSpPr>
        <p:spPr>
          <a:xfrm rot="16200000">
            <a:off x="4009046" y="1445738"/>
            <a:ext cx="307945" cy="39665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9B5A057-2A24-6912-89A6-FA6B743E7696}"/>
              </a:ext>
            </a:extLst>
          </p:cNvPr>
          <p:cNvSpPr txBox="1"/>
          <p:nvPr/>
        </p:nvSpPr>
        <p:spPr>
          <a:xfrm>
            <a:off x="7367512" y="2936415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PERÍODO REFERÊNCIA</a:t>
            </a: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8C8328F9-2EB7-8DCB-8C2C-E557AEEFD280}"/>
              </a:ext>
            </a:extLst>
          </p:cNvPr>
          <p:cNvSpPr/>
          <p:nvPr/>
        </p:nvSpPr>
        <p:spPr>
          <a:xfrm>
            <a:off x="8076416" y="4284875"/>
            <a:ext cx="416349" cy="54675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have Direita 6">
            <a:extLst>
              <a:ext uri="{FF2B5EF4-FFF2-40B4-BE49-F238E27FC236}">
                <a16:creationId xmlns:a16="http://schemas.microsoft.com/office/drawing/2014/main" id="{FC741DDA-AD20-9254-1EC6-62B1CA9358BA}"/>
              </a:ext>
            </a:extLst>
          </p:cNvPr>
          <p:cNvSpPr/>
          <p:nvPr/>
        </p:nvSpPr>
        <p:spPr>
          <a:xfrm rot="5400000">
            <a:off x="3978352" y="2532691"/>
            <a:ext cx="369331" cy="39665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have Direita 18">
            <a:extLst>
              <a:ext uri="{FF2B5EF4-FFF2-40B4-BE49-F238E27FC236}">
                <a16:creationId xmlns:a16="http://schemas.microsoft.com/office/drawing/2014/main" id="{93328D77-216B-B475-49D8-095F4E14EF72}"/>
              </a:ext>
            </a:extLst>
          </p:cNvPr>
          <p:cNvSpPr/>
          <p:nvPr/>
        </p:nvSpPr>
        <p:spPr>
          <a:xfrm rot="16200000">
            <a:off x="8130620" y="2802115"/>
            <a:ext cx="307945" cy="1253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D4733C5-E75F-0F31-1F17-A13CCA89238D}"/>
              </a:ext>
            </a:extLst>
          </p:cNvPr>
          <p:cNvSpPr txBox="1"/>
          <p:nvPr/>
        </p:nvSpPr>
        <p:spPr>
          <a:xfrm>
            <a:off x="2779593" y="2885042"/>
            <a:ext cx="2766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MÉDIA 3 ANOS ANTERIORES A RTP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5F214279-2B16-BA6B-E567-59FEAB8965C3}"/>
              </a:ext>
            </a:extLst>
          </p:cNvPr>
          <p:cNvSpPr/>
          <p:nvPr/>
        </p:nvSpPr>
        <p:spPr>
          <a:xfrm>
            <a:off x="6653587" y="2724347"/>
            <a:ext cx="404283" cy="8242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093CC79-461A-A444-91BE-440768A74864}"/>
              </a:ext>
            </a:extLst>
          </p:cNvPr>
          <p:cNvSpPr txBox="1"/>
          <p:nvPr/>
        </p:nvSpPr>
        <p:spPr>
          <a:xfrm>
            <a:off x="5802266" y="2243650"/>
            <a:ext cx="210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SISTEMA CORUMBÁ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9D829D2-58B7-EC21-E461-851B2815B3D1}"/>
              </a:ext>
            </a:extLst>
          </p:cNvPr>
          <p:cNvSpPr txBox="1"/>
          <p:nvPr/>
        </p:nvSpPr>
        <p:spPr>
          <a:xfrm>
            <a:off x="9511314" y="3320899"/>
            <a:ext cx="46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RTA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FF2D7B67-9034-7B95-06F1-4067D1013852}"/>
              </a:ext>
            </a:extLst>
          </p:cNvPr>
          <p:cNvSpPr/>
          <p:nvPr/>
        </p:nvSpPr>
        <p:spPr>
          <a:xfrm>
            <a:off x="5797399" y="1969014"/>
            <a:ext cx="2111790" cy="917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0FF2056-5895-05CC-1C93-D9DAD2B9780C}"/>
              </a:ext>
            </a:extLst>
          </p:cNvPr>
          <p:cNvSpPr txBox="1"/>
          <p:nvPr/>
        </p:nvSpPr>
        <p:spPr>
          <a:xfrm>
            <a:off x="7394795" y="4924590"/>
            <a:ext cx="1779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CUSTO REAL</a:t>
            </a:r>
          </a:p>
          <a:p>
            <a:pPr algn="ctr"/>
            <a:r>
              <a:rPr lang="pt-BR" b="1" dirty="0"/>
              <a:t>MERCADO LIVRE</a:t>
            </a:r>
          </a:p>
          <a:p>
            <a:pPr algn="ctr"/>
            <a:r>
              <a:rPr lang="pt-BR" b="1" dirty="0"/>
              <a:t>[R$]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CE2B9F3-E96A-9691-8228-291540067DDA}"/>
              </a:ext>
            </a:extLst>
          </p:cNvPr>
          <p:cNvSpPr txBox="1"/>
          <p:nvPr/>
        </p:nvSpPr>
        <p:spPr>
          <a:xfrm>
            <a:off x="3141440" y="4808697"/>
            <a:ext cx="1948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CONSUMO </a:t>
            </a:r>
          </a:p>
          <a:p>
            <a:pPr algn="ctr"/>
            <a:r>
              <a:rPr lang="pt-BR" b="1" dirty="0"/>
              <a:t>MÉDIO ESTIMADO</a:t>
            </a:r>
          </a:p>
          <a:p>
            <a:pPr algn="ctr"/>
            <a:r>
              <a:rPr lang="pt-BR" b="1" dirty="0"/>
              <a:t>[kWh/M³]</a:t>
            </a:r>
          </a:p>
        </p:txBody>
      </p:sp>
    </p:spTree>
    <p:extLst>
      <p:ext uri="{BB962C8B-B14F-4D97-AF65-F5344CB8AC3E}">
        <p14:creationId xmlns:p14="http://schemas.microsoft.com/office/powerpoint/2010/main" val="991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BF799-8536-6FF0-5F3E-8CBBA8A1C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F106A1B-039D-1E4D-4448-F2E4C456FE25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SISTEMA CORUMBÁ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3F6858-614B-97B3-A95B-3799B8BCB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pic>
        <p:nvPicPr>
          <p:cNvPr id="4" name="Imagem 3" descr="Lago com montanha ao fundo&#10;&#10;O conteúdo gerado por IA pode estar incorreto.">
            <a:extLst>
              <a:ext uri="{FF2B5EF4-FFF2-40B4-BE49-F238E27FC236}">
                <a16:creationId xmlns:a16="http://schemas.microsoft.com/office/drawing/2014/main" id="{6CEC704B-72B7-37CE-A490-0179E1F73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90" y="1701947"/>
            <a:ext cx="3601039" cy="3486635"/>
          </a:xfrm>
          <a:prstGeom prst="rect">
            <a:avLst/>
          </a:prstGeom>
        </p:spPr>
      </p:pic>
      <p:pic>
        <p:nvPicPr>
          <p:cNvPr id="9" name="Imagem 8" descr="Placa de sinalização&#10;&#10;O conteúdo gerado por IA pode estar incorreto.">
            <a:extLst>
              <a:ext uri="{FF2B5EF4-FFF2-40B4-BE49-F238E27FC236}">
                <a16:creationId xmlns:a16="http://schemas.microsoft.com/office/drawing/2014/main" id="{BACBE66A-FFFB-0286-64E9-68210D841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303" y="1701948"/>
            <a:ext cx="3833852" cy="348663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D15DDA1-9346-0173-D158-717BD79CEC0E}"/>
              </a:ext>
            </a:extLst>
          </p:cNvPr>
          <p:cNvSpPr txBox="1"/>
          <p:nvPr/>
        </p:nvSpPr>
        <p:spPr>
          <a:xfrm>
            <a:off x="3983303" y="5353963"/>
            <a:ext cx="3833852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adutora Água Bruta - tubulação com capacidade de produção de </a:t>
            </a:r>
            <a:r>
              <a:rPr lang="pt-BR" b="1" dirty="0"/>
              <a:t>2,8 mil</a:t>
            </a:r>
            <a:r>
              <a:rPr lang="pt-BR" dirty="0"/>
              <a:t> L/s e </a:t>
            </a:r>
            <a:r>
              <a:rPr lang="pt-BR" b="1" dirty="0"/>
              <a:t>28 km </a:t>
            </a:r>
            <a:r>
              <a:rPr lang="pt-BR" dirty="0"/>
              <a:t>de extensão.</a:t>
            </a:r>
          </a:p>
          <a:p>
            <a:pPr algn="ctr"/>
            <a:endParaRPr lang="pt-BR" dirty="0"/>
          </a:p>
        </p:txBody>
      </p:sp>
      <p:pic>
        <p:nvPicPr>
          <p:cNvPr id="13" name="Imagem 12" descr="Diagrama&#10;&#10;O conteúdo gerado por IA pode estar incorreto.">
            <a:extLst>
              <a:ext uri="{FF2B5EF4-FFF2-40B4-BE49-F238E27FC236}">
                <a16:creationId xmlns:a16="http://schemas.microsoft.com/office/drawing/2014/main" id="{FFB6E284-8D64-2330-AE80-814463F84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029" y="1701948"/>
            <a:ext cx="3724795" cy="348663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8400459-9F75-1475-09BA-09AC09BA40BC}"/>
              </a:ext>
            </a:extLst>
          </p:cNvPr>
          <p:cNvSpPr txBox="1"/>
          <p:nvPr/>
        </p:nvSpPr>
        <p:spPr>
          <a:xfrm>
            <a:off x="7968004" y="5367742"/>
            <a:ext cx="3833852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Depois de tratada a água percorre mais de </a:t>
            </a:r>
            <a:r>
              <a:rPr lang="pt-BR" b="1" dirty="0"/>
              <a:t>40 km </a:t>
            </a:r>
            <a:r>
              <a:rPr lang="pt-BR" dirty="0"/>
              <a:t>para chegar até os Sistemas integrados</a:t>
            </a:r>
          </a:p>
          <a:p>
            <a:pPr algn="ctr"/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A8A51E2-071D-8F30-9AA8-EF6EF76CAD8E}"/>
              </a:ext>
            </a:extLst>
          </p:cNvPr>
          <p:cNvSpPr txBox="1"/>
          <p:nvPr/>
        </p:nvSpPr>
        <p:spPr>
          <a:xfrm>
            <a:off x="207389" y="5340323"/>
            <a:ext cx="3601039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Água é captada no reservatório Corumbá, com desnível de </a:t>
            </a:r>
            <a:r>
              <a:rPr lang="pt-BR" b="1" dirty="0"/>
              <a:t>170 metros</a:t>
            </a:r>
            <a:r>
              <a:rPr lang="pt-BR" dirty="0"/>
              <a:t> em relação ao Distrito Federal</a:t>
            </a:r>
          </a:p>
        </p:txBody>
      </p:sp>
    </p:spTree>
    <p:extLst>
      <p:ext uri="{BB962C8B-B14F-4D97-AF65-F5344CB8AC3E}">
        <p14:creationId xmlns:p14="http://schemas.microsoft.com/office/powerpoint/2010/main" val="233445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97160-7B2D-69D7-4AA5-B0485DF56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6146A29-839F-0AEA-4C41-EDDB1FDBB623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ANÁLISE DA METODOLOGIA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A575D90-72D0-7AF8-2802-04FE921F5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B0C4389-B5CD-7491-9039-B1C9C9217042}"/>
              </a:ext>
            </a:extLst>
          </p:cNvPr>
          <p:cNvSpPr/>
          <p:nvPr/>
        </p:nvSpPr>
        <p:spPr>
          <a:xfrm>
            <a:off x="390144" y="1628408"/>
            <a:ext cx="11411712" cy="36764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Consumo de Energia (kWh) para o período de referência (</a:t>
            </a:r>
            <a:r>
              <a:rPr lang="pt-BR" b="1" dirty="0" err="1"/>
              <a:t>CEpr</a:t>
            </a:r>
            <a:r>
              <a:rPr lang="pt-BR" b="1" dirty="0"/>
              <a:t>) – Art. 7º, Inciso III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9DF46D1-5858-A45C-F52F-741458B19FC5}"/>
              </a:ext>
            </a:extLst>
          </p:cNvPr>
          <p:cNvSpPr/>
          <p:nvPr/>
        </p:nvSpPr>
        <p:spPr>
          <a:xfrm>
            <a:off x="6275111" y="3676453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2024</a:t>
            </a:r>
          </a:p>
          <a:p>
            <a:pPr algn="ctr"/>
            <a:r>
              <a:rPr lang="pt-BR" sz="1600" dirty="0"/>
              <a:t>4ª RTP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DAAB7B1-CDCB-5D75-B79E-95506B7932B1}"/>
              </a:ext>
            </a:extLst>
          </p:cNvPr>
          <p:cNvSpPr/>
          <p:nvPr/>
        </p:nvSpPr>
        <p:spPr>
          <a:xfrm>
            <a:off x="4892513" y="3676453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A1FB6BE-03B1-5317-84A1-D6D1C6ECC6F4}"/>
              </a:ext>
            </a:extLst>
          </p:cNvPr>
          <p:cNvSpPr/>
          <p:nvPr/>
        </p:nvSpPr>
        <p:spPr>
          <a:xfrm>
            <a:off x="3509915" y="3676453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FEB7E94-E1AB-9A1C-D310-51DFA2937B44}"/>
              </a:ext>
            </a:extLst>
          </p:cNvPr>
          <p:cNvSpPr/>
          <p:nvPr/>
        </p:nvSpPr>
        <p:spPr>
          <a:xfrm>
            <a:off x="2165024" y="3676453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2021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4354BF7-79AC-6F35-5677-4C65552B0F46}"/>
              </a:ext>
            </a:extLst>
          </p:cNvPr>
          <p:cNvSpPr/>
          <p:nvPr/>
        </p:nvSpPr>
        <p:spPr>
          <a:xfrm>
            <a:off x="7657709" y="3676453"/>
            <a:ext cx="1253766" cy="5467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2025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35DE25B-6B43-7683-B3C3-F29F888FE11D}"/>
              </a:ext>
            </a:extLst>
          </p:cNvPr>
          <p:cNvSpPr/>
          <p:nvPr/>
        </p:nvSpPr>
        <p:spPr>
          <a:xfrm>
            <a:off x="9063623" y="3676453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2026</a:t>
            </a:r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B5BF32EB-8446-E8A2-5BD4-F7A11497728F}"/>
              </a:ext>
            </a:extLst>
          </p:cNvPr>
          <p:cNvSpPr/>
          <p:nvPr/>
        </p:nvSpPr>
        <p:spPr>
          <a:xfrm rot="16200000">
            <a:off x="4009046" y="1445738"/>
            <a:ext cx="307945" cy="39665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8FED19D-5A50-3D1D-872B-25D0B069B747}"/>
              </a:ext>
            </a:extLst>
          </p:cNvPr>
          <p:cNvSpPr txBox="1"/>
          <p:nvPr/>
        </p:nvSpPr>
        <p:spPr>
          <a:xfrm>
            <a:off x="7367512" y="2936415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PERÍODO REFERÊNCIA</a:t>
            </a: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24B32AC5-135B-EE26-37A2-21D42A9BE784}"/>
              </a:ext>
            </a:extLst>
          </p:cNvPr>
          <p:cNvSpPr/>
          <p:nvPr/>
        </p:nvSpPr>
        <p:spPr>
          <a:xfrm>
            <a:off x="8076416" y="4284875"/>
            <a:ext cx="416349" cy="54675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have Direita 6">
            <a:extLst>
              <a:ext uri="{FF2B5EF4-FFF2-40B4-BE49-F238E27FC236}">
                <a16:creationId xmlns:a16="http://schemas.microsoft.com/office/drawing/2014/main" id="{92B87699-BA1C-5E2C-E279-689610FD7AE8}"/>
              </a:ext>
            </a:extLst>
          </p:cNvPr>
          <p:cNvSpPr/>
          <p:nvPr/>
        </p:nvSpPr>
        <p:spPr>
          <a:xfrm rot="5400000">
            <a:off x="3978352" y="2532691"/>
            <a:ext cx="369331" cy="39665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have Direita 18">
            <a:extLst>
              <a:ext uri="{FF2B5EF4-FFF2-40B4-BE49-F238E27FC236}">
                <a16:creationId xmlns:a16="http://schemas.microsoft.com/office/drawing/2014/main" id="{F91FE025-B629-7BF7-4861-F50DD55A8CD3}"/>
              </a:ext>
            </a:extLst>
          </p:cNvPr>
          <p:cNvSpPr/>
          <p:nvPr/>
        </p:nvSpPr>
        <p:spPr>
          <a:xfrm rot="16200000">
            <a:off x="8130620" y="2802115"/>
            <a:ext cx="307945" cy="1253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BBC4009-1EBC-16FA-B33F-362E8E7B37F7}"/>
              </a:ext>
            </a:extLst>
          </p:cNvPr>
          <p:cNvSpPr txBox="1"/>
          <p:nvPr/>
        </p:nvSpPr>
        <p:spPr>
          <a:xfrm>
            <a:off x="2779593" y="2885042"/>
            <a:ext cx="2766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MÉDIA 3 ANOS ANTERIORES A RTP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6BB10C64-FC78-2EEC-22EE-FE505EF9E5A2}"/>
              </a:ext>
            </a:extLst>
          </p:cNvPr>
          <p:cNvSpPr/>
          <p:nvPr/>
        </p:nvSpPr>
        <p:spPr>
          <a:xfrm>
            <a:off x="6653587" y="2724347"/>
            <a:ext cx="404283" cy="8242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C449E2B-39AF-D6A5-9627-524BD16350BE}"/>
              </a:ext>
            </a:extLst>
          </p:cNvPr>
          <p:cNvSpPr txBox="1"/>
          <p:nvPr/>
        </p:nvSpPr>
        <p:spPr>
          <a:xfrm>
            <a:off x="5802266" y="2243650"/>
            <a:ext cx="210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SISTEMA CORUMBÁ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79DA306-C8F4-F093-0DD7-089ACFF3B891}"/>
              </a:ext>
            </a:extLst>
          </p:cNvPr>
          <p:cNvSpPr txBox="1"/>
          <p:nvPr/>
        </p:nvSpPr>
        <p:spPr>
          <a:xfrm>
            <a:off x="9511314" y="3320899"/>
            <a:ext cx="46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RTA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686989C-56DA-DF26-31E0-CC49970CF9E0}"/>
              </a:ext>
            </a:extLst>
          </p:cNvPr>
          <p:cNvSpPr txBox="1"/>
          <p:nvPr/>
        </p:nvSpPr>
        <p:spPr>
          <a:xfrm>
            <a:off x="7394795" y="4924590"/>
            <a:ext cx="1779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CONSUMO REAL</a:t>
            </a:r>
          </a:p>
          <a:p>
            <a:pPr algn="ctr"/>
            <a:r>
              <a:rPr lang="pt-BR" b="1" dirty="0"/>
              <a:t>MERCADO LIVRE</a:t>
            </a:r>
          </a:p>
          <a:p>
            <a:pPr algn="ctr"/>
            <a:r>
              <a:rPr lang="pt-BR" b="1" dirty="0"/>
              <a:t>[R$]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472B2F3-B900-603D-9C27-6E5C727E210A}"/>
              </a:ext>
            </a:extLst>
          </p:cNvPr>
          <p:cNvSpPr txBox="1"/>
          <p:nvPr/>
        </p:nvSpPr>
        <p:spPr>
          <a:xfrm>
            <a:off x="3141440" y="4808697"/>
            <a:ext cx="1948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CONSUMO </a:t>
            </a:r>
          </a:p>
          <a:p>
            <a:pPr algn="ctr"/>
            <a:r>
              <a:rPr lang="pt-BR" b="1" dirty="0"/>
              <a:t>MÉDIO ESTIMADO</a:t>
            </a:r>
          </a:p>
          <a:p>
            <a:pPr algn="ctr"/>
            <a:r>
              <a:rPr lang="pt-BR" b="1" dirty="0"/>
              <a:t>[kWh/M³]</a:t>
            </a:r>
          </a:p>
        </p:txBody>
      </p:sp>
      <p:pic>
        <p:nvPicPr>
          <p:cNvPr id="25" name="Picture 6" descr="X PNGs para download gratuito">
            <a:extLst>
              <a:ext uri="{FF2B5EF4-FFF2-40B4-BE49-F238E27FC236}">
                <a16:creationId xmlns:a16="http://schemas.microsoft.com/office/drawing/2014/main" id="{12E1AE44-911E-1C66-B3CC-07C2723A5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8056" y="4924590"/>
            <a:ext cx="835056" cy="83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ipse 25">
            <a:extLst>
              <a:ext uri="{FF2B5EF4-FFF2-40B4-BE49-F238E27FC236}">
                <a16:creationId xmlns:a16="http://schemas.microsoft.com/office/drawing/2014/main" id="{FABF3499-8787-DA98-5256-2AABDCE2A408}"/>
              </a:ext>
            </a:extLst>
          </p:cNvPr>
          <p:cNvSpPr/>
          <p:nvPr/>
        </p:nvSpPr>
        <p:spPr>
          <a:xfrm>
            <a:off x="7228695" y="4831629"/>
            <a:ext cx="2111790" cy="917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50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0C0FC-955E-A7E9-F907-087B7F562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F9D6550-FE5C-5524-3F30-0B0FF299464F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ANÁLISE DA METODOLOGIA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A16D0D9-BDDC-E218-F6B3-E5A034D5B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1E5A987-67F0-FD6C-AF79-FD8EFD8A7210}"/>
              </a:ext>
            </a:extLst>
          </p:cNvPr>
          <p:cNvSpPr/>
          <p:nvPr/>
        </p:nvSpPr>
        <p:spPr>
          <a:xfrm>
            <a:off x="390144" y="1628408"/>
            <a:ext cx="11411712" cy="36764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Consumo de Energia (kWh) para o período de referência (</a:t>
            </a:r>
            <a:r>
              <a:rPr lang="pt-BR" b="1" dirty="0" err="1"/>
              <a:t>CEpr</a:t>
            </a:r>
            <a:r>
              <a:rPr lang="pt-BR" b="1" dirty="0"/>
              <a:t>) – Art. 7º, Inciso III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E1A1D55-9DD3-8F62-F350-D59C66640F4C}"/>
              </a:ext>
            </a:extLst>
          </p:cNvPr>
          <p:cNvSpPr txBox="1"/>
          <p:nvPr/>
        </p:nvSpPr>
        <p:spPr>
          <a:xfrm>
            <a:off x="390144" y="2201015"/>
            <a:ext cx="11411712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estimativa de consumo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parte do pressuposto de que existe uma relação linear entre volume tratado e consumo de energia, isto é, considera que cada metro cúbico (m³) de água/esgoto tratado consome uma mesma medida de energia (Kwh), </a:t>
            </a:r>
            <a:r>
              <a:rPr lang="pt-B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desconsiderando as diferenças operacionais existentes entre cada sistema de tratamento, bem como a implantação de novos sistemas ao longo do tempo.</a:t>
            </a: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7267A2D-6A5F-4210-CF34-2D8C26860EC8}"/>
              </a:ext>
            </a:extLst>
          </p:cNvPr>
          <p:cNvSpPr txBox="1"/>
          <p:nvPr/>
        </p:nvSpPr>
        <p:spPr>
          <a:xfrm>
            <a:off x="390144" y="4076355"/>
            <a:ext cx="11411712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dirty="0"/>
              <a:t>Resolução Adasa nº 56, de 15 de agosto de 2025, que dispõe sobre o estabelecimento dos estados hidrológicos e a definição anual das curvas de referência para o acompanhamento do volume útil dos reservatórios do Descoberto e do Santa Maria, </a:t>
            </a:r>
            <a:r>
              <a:rPr lang="pt-BR" b="1" dirty="0"/>
              <a:t>não permite autonomia para a Caesb operar os sistemas de tratamento de água objetivando a máxima eficiência do consumo de energia elétrica</a:t>
            </a:r>
            <a:r>
              <a:rPr lang="pt-BR" dirty="0"/>
              <a:t>. Dependendo do estado hidrológico de cada ano, a Caesb deve captar mais do Sistema Corumbá para preservar o Lago Descoberto, mesmo que isto acarrete aumento do consumo de energia elétrica para a Companhia.</a:t>
            </a:r>
          </a:p>
        </p:txBody>
      </p:sp>
    </p:spTree>
    <p:extLst>
      <p:ext uri="{BB962C8B-B14F-4D97-AF65-F5344CB8AC3E}">
        <p14:creationId xmlns:p14="http://schemas.microsoft.com/office/powerpoint/2010/main" val="319410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3C63B-A032-4112-A693-475B8A0D5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BAC87AB-7D4D-AB6A-6DC0-0B228DF9BA89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PROPOSTA DA CAESB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C02EEF7-2EBE-CD9A-FB8A-55674E6E8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6187678-5C09-F392-998B-CF57B30859DE}"/>
              </a:ext>
            </a:extLst>
          </p:cNvPr>
          <p:cNvSpPr/>
          <p:nvPr/>
        </p:nvSpPr>
        <p:spPr>
          <a:xfrm>
            <a:off x="390144" y="1628408"/>
            <a:ext cx="11411712" cy="36764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Consumo de Energia (kWh) para o período de referência (</a:t>
            </a:r>
            <a:r>
              <a:rPr lang="pt-BR" b="1" dirty="0" err="1"/>
              <a:t>CEpr</a:t>
            </a:r>
            <a:r>
              <a:rPr lang="pt-BR" b="1" dirty="0"/>
              <a:t>) – Art. 7º, Inciso III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E870BA2-B0DF-71E1-6D33-CFD39DE30702}"/>
              </a:ext>
            </a:extLst>
          </p:cNvPr>
          <p:cNvSpPr txBox="1"/>
          <p:nvPr/>
        </p:nvSpPr>
        <p:spPr>
          <a:xfrm>
            <a:off x="390144" y="2201015"/>
            <a:ext cx="11411712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Caesb solicita uma simplificação da metodologia, de forma que o consumo adotado para calcular o “Custo Total de Energia de Referência no Mercado Cativo (</a:t>
            </a:r>
            <a:r>
              <a:rPr lang="pt-BR" dirty="0" err="1"/>
              <a:t>CETref</a:t>
            </a:r>
            <a:r>
              <a:rPr lang="pt-BR" dirty="0"/>
              <a:t>)” seja o </a:t>
            </a:r>
            <a:r>
              <a:rPr lang="pt-BR" b="1" u="sng" dirty="0"/>
              <a:t>Consumo Real</a:t>
            </a:r>
            <a:r>
              <a:rPr lang="pt-BR" dirty="0"/>
              <a:t> do período de referência, o qual é a mesma base para cálculo do “Custo </a:t>
            </a:r>
            <a:r>
              <a:rPr lang="pt-BR" dirty="0" err="1"/>
              <a:t>Real_pr</a:t>
            </a:r>
            <a:r>
              <a:rPr lang="pt-BR" dirty="0"/>
              <a:t>” referente ao Mercado Livre de Energia.</a:t>
            </a:r>
          </a:p>
        </p:txBody>
      </p:sp>
      <p:pic>
        <p:nvPicPr>
          <p:cNvPr id="3" name="Imagem 2" descr="Forma&#10;&#10;O conteúdo gerado por IA pode estar incorreto.">
            <a:extLst>
              <a:ext uri="{FF2B5EF4-FFF2-40B4-BE49-F238E27FC236}">
                <a16:creationId xmlns:a16="http://schemas.microsoft.com/office/drawing/2014/main" id="{18F3F2DD-D2FF-CC7D-8E4C-D69A88526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433" y="3412309"/>
            <a:ext cx="4650596" cy="242504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2A390D3-2172-E319-1642-6F5BE1CFA19A}"/>
              </a:ext>
            </a:extLst>
          </p:cNvPr>
          <p:cNvSpPr/>
          <p:nvPr/>
        </p:nvSpPr>
        <p:spPr>
          <a:xfrm>
            <a:off x="2284698" y="4169038"/>
            <a:ext cx="1253766" cy="5467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2025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72E6663-B626-6A1F-A601-DC2DCBF9B0D3}"/>
              </a:ext>
            </a:extLst>
          </p:cNvPr>
          <p:cNvSpPr/>
          <p:nvPr/>
        </p:nvSpPr>
        <p:spPr>
          <a:xfrm>
            <a:off x="3690612" y="4169038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2026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3240AA4-8747-3706-3D81-9AF1E9303B43}"/>
              </a:ext>
            </a:extLst>
          </p:cNvPr>
          <p:cNvSpPr txBox="1"/>
          <p:nvPr/>
        </p:nvSpPr>
        <p:spPr>
          <a:xfrm>
            <a:off x="1994501" y="3429000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PERÍODO REFERÊNCIA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4FEE534C-901E-A793-EF93-F3767A4297D7}"/>
              </a:ext>
            </a:extLst>
          </p:cNvPr>
          <p:cNvSpPr/>
          <p:nvPr/>
        </p:nvSpPr>
        <p:spPr>
          <a:xfrm>
            <a:off x="2703405" y="4777460"/>
            <a:ext cx="416349" cy="54675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9AAFAC3-5A1C-C291-AF41-5381ED71996F}"/>
              </a:ext>
            </a:extLst>
          </p:cNvPr>
          <p:cNvSpPr txBox="1"/>
          <p:nvPr/>
        </p:nvSpPr>
        <p:spPr>
          <a:xfrm>
            <a:off x="2032011" y="5468023"/>
            <a:ext cx="175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CONSUMO REAL</a:t>
            </a:r>
          </a:p>
        </p:txBody>
      </p:sp>
      <p:sp>
        <p:nvSpPr>
          <p:cNvPr id="12" name="Chave Direita 11">
            <a:extLst>
              <a:ext uri="{FF2B5EF4-FFF2-40B4-BE49-F238E27FC236}">
                <a16:creationId xmlns:a16="http://schemas.microsoft.com/office/drawing/2014/main" id="{2CA5D5A1-27F2-6F0E-5A9A-2C28D6315F87}"/>
              </a:ext>
            </a:extLst>
          </p:cNvPr>
          <p:cNvSpPr/>
          <p:nvPr/>
        </p:nvSpPr>
        <p:spPr>
          <a:xfrm rot="16200000">
            <a:off x="2757609" y="3294700"/>
            <a:ext cx="307945" cy="1253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17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2CAA8-63BD-36CE-F20C-B04C2ACA2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EA137CF-73F6-94D0-A97F-2848347E5860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ANÁLISE DA METODOLOGIA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D48EAE4-7544-2189-F875-300D3C21A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3E8AD62-527C-EA8C-D9DD-B10FE2D4AFA3}"/>
              </a:ext>
            </a:extLst>
          </p:cNvPr>
          <p:cNvSpPr/>
          <p:nvPr/>
        </p:nvSpPr>
        <p:spPr>
          <a:xfrm>
            <a:off x="390144" y="2158738"/>
            <a:ext cx="5539316" cy="392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tx1"/>
                </a:solidFill>
              </a:rPr>
              <a:t>PROPOSTA ADASA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metodologia define o Ano-base do Custo Médio de Energia como “</a:t>
            </a:r>
            <a:r>
              <a:rPr lang="pt-BR" b="1" dirty="0">
                <a:solidFill>
                  <a:schemeClr val="tx1"/>
                </a:solidFill>
              </a:rPr>
              <a:t>ano imediatamente anterior à última Revisão Tarifária Periódica</a:t>
            </a:r>
            <a:r>
              <a:rPr lang="pt-BR" dirty="0">
                <a:solidFill>
                  <a:schemeClr val="tx1"/>
                </a:solidFill>
              </a:rPr>
              <a:t>”, cuja referência serve como base para cálculo do custo de energia elétrica do Mercado Cativo.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FAE4D40-FAC5-B1DB-61F9-E4290323264E}"/>
              </a:ext>
            </a:extLst>
          </p:cNvPr>
          <p:cNvSpPr/>
          <p:nvPr/>
        </p:nvSpPr>
        <p:spPr>
          <a:xfrm>
            <a:off x="6096000" y="2158738"/>
            <a:ext cx="5705856" cy="392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tx1"/>
                </a:solidFill>
              </a:rPr>
              <a:t>CONSIDERAÇÕES CAESB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O ano de 2023 foi o último ano em que a Caesb adotou integralmente o modelo de Mercado Cativo. A partir de 2024, a Companhia migrou, gradativamente, as principais unidades operacionais para o Mercado Livre de Energia.</a:t>
            </a:r>
          </a:p>
          <a:p>
            <a:pPr algn="just"/>
            <a:endParaRPr lang="pt-BR" sz="1600" dirty="0">
              <a:solidFill>
                <a:schemeClr val="tx1"/>
              </a:solidFill>
            </a:endParaRP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Com isso, para as próximas Revisões Tarifárias Periódicas (</a:t>
            </a:r>
            <a:r>
              <a:rPr lang="pt-BR" sz="1600" dirty="0" err="1">
                <a:solidFill>
                  <a:schemeClr val="tx1"/>
                </a:solidFill>
              </a:rPr>
              <a:t>RTPs</a:t>
            </a:r>
            <a:r>
              <a:rPr lang="pt-BR" sz="1600" dirty="0">
                <a:solidFill>
                  <a:schemeClr val="tx1"/>
                </a:solidFill>
              </a:rPr>
              <a:t>), o </a:t>
            </a:r>
            <a:r>
              <a:rPr lang="pt-BR" sz="1600" b="1" dirty="0">
                <a:solidFill>
                  <a:schemeClr val="tx1"/>
                </a:solidFill>
              </a:rPr>
              <a:t>ano imediatamente anterior não refletirá custos do mercado cativo</a:t>
            </a:r>
            <a:r>
              <a:rPr lang="pt-BR" sz="1600" dirty="0">
                <a:solidFill>
                  <a:schemeClr val="tx1"/>
                </a:solidFill>
              </a:rPr>
              <a:t>, inviabilizando a comparação de eficiência de custos entre estes dois mercados. Portanto, a metodologia perde aplicabilidade ao longo do tempo.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1A05B6C-F691-7E58-E593-5C569FF84A95}"/>
              </a:ext>
            </a:extLst>
          </p:cNvPr>
          <p:cNvSpPr/>
          <p:nvPr/>
        </p:nvSpPr>
        <p:spPr>
          <a:xfrm>
            <a:off x="390144" y="1628408"/>
            <a:ext cx="11411712" cy="36764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Valor Médio do Custo de Energia (CME-ano base) – Art. 2º, Inciso VII</a:t>
            </a:r>
          </a:p>
        </p:txBody>
      </p:sp>
    </p:spTree>
    <p:extLst>
      <p:ext uri="{BB962C8B-B14F-4D97-AF65-F5344CB8AC3E}">
        <p14:creationId xmlns:p14="http://schemas.microsoft.com/office/powerpoint/2010/main" val="212157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21F4C-ADF4-5180-2704-6E46F7E99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D4E43DA-280F-5CE3-83E2-BDF853CDD3D8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ANÁLISE DA METODOLOGIA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7632CE4-C0C1-A353-52EA-A2BCD5F2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6FCFE24-1746-5EFE-0496-24E44BE3D615}"/>
              </a:ext>
            </a:extLst>
          </p:cNvPr>
          <p:cNvSpPr/>
          <p:nvPr/>
        </p:nvSpPr>
        <p:spPr>
          <a:xfrm>
            <a:off x="390144" y="1628408"/>
            <a:ext cx="11411712" cy="36764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Valor Médio do Custo de Energia (CME-ano base) – Art. 2º, Inciso VII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BA53FE1-8405-D225-407A-06CF8A045F60}"/>
              </a:ext>
            </a:extLst>
          </p:cNvPr>
          <p:cNvSpPr/>
          <p:nvPr/>
        </p:nvSpPr>
        <p:spPr>
          <a:xfrm>
            <a:off x="5773581" y="2901917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2024</a:t>
            </a:r>
          </a:p>
          <a:p>
            <a:pPr algn="ctr"/>
            <a:r>
              <a:rPr lang="pt-BR" sz="1600" dirty="0"/>
              <a:t>4ª RTP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90BBC58-CFCF-03B6-C907-17ACBB188BCB}"/>
              </a:ext>
            </a:extLst>
          </p:cNvPr>
          <p:cNvSpPr/>
          <p:nvPr/>
        </p:nvSpPr>
        <p:spPr>
          <a:xfrm>
            <a:off x="4390983" y="2901917"/>
            <a:ext cx="1253766" cy="546754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C4643E0-04FC-185D-4145-4384F43EBC9B}"/>
              </a:ext>
            </a:extLst>
          </p:cNvPr>
          <p:cNvSpPr/>
          <p:nvPr/>
        </p:nvSpPr>
        <p:spPr>
          <a:xfrm>
            <a:off x="3008385" y="2901917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0391943-D487-DA56-2E1A-8F60C2B199BE}"/>
              </a:ext>
            </a:extLst>
          </p:cNvPr>
          <p:cNvSpPr/>
          <p:nvPr/>
        </p:nvSpPr>
        <p:spPr>
          <a:xfrm>
            <a:off x="1663494" y="2901917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2021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2EF3DA9-388C-2C2F-2D56-2DDEFA55429E}"/>
              </a:ext>
            </a:extLst>
          </p:cNvPr>
          <p:cNvSpPr/>
          <p:nvPr/>
        </p:nvSpPr>
        <p:spPr>
          <a:xfrm>
            <a:off x="7156179" y="2901917"/>
            <a:ext cx="1253766" cy="5467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2025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8EC399F-CBE5-AA60-DE3A-2ADDCE3789E4}"/>
              </a:ext>
            </a:extLst>
          </p:cNvPr>
          <p:cNvSpPr/>
          <p:nvPr/>
        </p:nvSpPr>
        <p:spPr>
          <a:xfrm>
            <a:off x="8562093" y="2901917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2026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7E7D13-111B-BC0C-E751-F5FCD0E6C6BD}"/>
              </a:ext>
            </a:extLst>
          </p:cNvPr>
          <p:cNvSpPr txBox="1"/>
          <p:nvPr/>
        </p:nvSpPr>
        <p:spPr>
          <a:xfrm>
            <a:off x="6865982" y="2161879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PERÍODO REFERÊNCIA</a:t>
            </a: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6B1D480D-784F-5D7B-A0E6-21C51AA88769}"/>
              </a:ext>
            </a:extLst>
          </p:cNvPr>
          <p:cNvSpPr/>
          <p:nvPr/>
        </p:nvSpPr>
        <p:spPr>
          <a:xfrm>
            <a:off x="7562593" y="4418343"/>
            <a:ext cx="416349" cy="54675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E077C0F-ACA0-132A-0B6A-9A884CCEEB80}"/>
              </a:ext>
            </a:extLst>
          </p:cNvPr>
          <p:cNvSpPr txBox="1"/>
          <p:nvPr/>
        </p:nvSpPr>
        <p:spPr>
          <a:xfrm>
            <a:off x="6775559" y="5062999"/>
            <a:ext cx="1930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CUSTO REAL</a:t>
            </a:r>
          </a:p>
          <a:p>
            <a:pPr algn="ctr"/>
            <a:r>
              <a:rPr lang="pt-BR" b="1" dirty="0"/>
              <a:t>[MERCADO LIVRE]</a:t>
            </a:r>
          </a:p>
        </p:txBody>
      </p:sp>
      <p:sp>
        <p:nvSpPr>
          <p:cNvPr id="7" name="Chave Direita 6">
            <a:extLst>
              <a:ext uri="{FF2B5EF4-FFF2-40B4-BE49-F238E27FC236}">
                <a16:creationId xmlns:a16="http://schemas.microsoft.com/office/drawing/2014/main" id="{871915B4-0EEC-2CE3-4698-6ECD86419E9B}"/>
              </a:ext>
            </a:extLst>
          </p:cNvPr>
          <p:cNvSpPr/>
          <p:nvPr/>
        </p:nvSpPr>
        <p:spPr>
          <a:xfrm rot="5400000">
            <a:off x="3464529" y="2596709"/>
            <a:ext cx="369331" cy="3966522"/>
          </a:xfrm>
          <a:prstGeom prst="rightBrace">
            <a:avLst>
              <a:gd name="adj1" fmla="val 8333"/>
              <a:gd name="adj2" fmla="val 552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C2D0BCF-FA1E-1263-0756-FB2748C00A02}"/>
              </a:ext>
            </a:extLst>
          </p:cNvPr>
          <p:cNvSpPr txBox="1"/>
          <p:nvPr/>
        </p:nvSpPr>
        <p:spPr>
          <a:xfrm>
            <a:off x="2734525" y="5052245"/>
            <a:ext cx="1282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CONSUMO </a:t>
            </a:r>
          </a:p>
          <a:p>
            <a:r>
              <a:rPr lang="pt-BR" b="1" dirty="0"/>
              <a:t>ESTIMADO</a:t>
            </a:r>
          </a:p>
        </p:txBody>
      </p:sp>
      <p:sp>
        <p:nvSpPr>
          <p:cNvPr id="19" name="Chave Direita 18">
            <a:extLst>
              <a:ext uri="{FF2B5EF4-FFF2-40B4-BE49-F238E27FC236}">
                <a16:creationId xmlns:a16="http://schemas.microsoft.com/office/drawing/2014/main" id="{8AF772D0-9B8F-2728-9F58-2672703619C5}"/>
              </a:ext>
            </a:extLst>
          </p:cNvPr>
          <p:cNvSpPr/>
          <p:nvPr/>
        </p:nvSpPr>
        <p:spPr>
          <a:xfrm rot="16200000">
            <a:off x="7629090" y="2027579"/>
            <a:ext cx="307945" cy="1253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3CA23E4-FB03-A2ED-0A1B-D52557F3B3CF}"/>
              </a:ext>
            </a:extLst>
          </p:cNvPr>
          <p:cNvSpPr txBox="1"/>
          <p:nvPr/>
        </p:nvSpPr>
        <p:spPr>
          <a:xfrm>
            <a:off x="4248608" y="4746019"/>
            <a:ext cx="1930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t-BR" b="1" dirty="0"/>
          </a:p>
          <a:p>
            <a:pPr algn="ctr"/>
            <a:r>
              <a:rPr lang="pt-BR" b="1" dirty="0"/>
              <a:t>CUSTO MÉDIO</a:t>
            </a:r>
          </a:p>
          <a:p>
            <a:pPr algn="ctr"/>
            <a:r>
              <a:rPr lang="pt-BR" b="1" dirty="0"/>
              <a:t>[MERCADO LIVRE]</a:t>
            </a:r>
          </a:p>
        </p:txBody>
      </p:sp>
      <p:sp>
        <p:nvSpPr>
          <p:cNvPr id="24" name="Chave Direita 23">
            <a:extLst>
              <a:ext uri="{FF2B5EF4-FFF2-40B4-BE49-F238E27FC236}">
                <a16:creationId xmlns:a16="http://schemas.microsoft.com/office/drawing/2014/main" id="{6F41BC3C-2D6E-6C57-5E50-8005F265EDAF}"/>
              </a:ext>
            </a:extLst>
          </p:cNvPr>
          <p:cNvSpPr/>
          <p:nvPr/>
        </p:nvSpPr>
        <p:spPr>
          <a:xfrm rot="16200000">
            <a:off x="4863893" y="2085264"/>
            <a:ext cx="307945" cy="1253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5F8A66A-5C7B-DF19-78A1-363646481474}"/>
              </a:ext>
            </a:extLst>
          </p:cNvPr>
          <p:cNvSpPr txBox="1"/>
          <p:nvPr/>
        </p:nvSpPr>
        <p:spPr>
          <a:xfrm>
            <a:off x="4556495" y="2196357"/>
            <a:ext cx="955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/>
              <a:t>ANO BASE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ED7918AE-529B-E363-A1D8-87F5E502C409}"/>
              </a:ext>
            </a:extLst>
          </p:cNvPr>
          <p:cNvSpPr/>
          <p:nvPr/>
        </p:nvSpPr>
        <p:spPr>
          <a:xfrm>
            <a:off x="4797397" y="4395304"/>
            <a:ext cx="416349" cy="54675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8CB4B59-534D-74E8-A9DB-885F6905578D}"/>
              </a:ext>
            </a:extLst>
          </p:cNvPr>
          <p:cNvSpPr/>
          <p:nvPr/>
        </p:nvSpPr>
        <p:spPr>
          <a:xfrm>
            <a:off x="5773581" y="3787877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2028</a:t>
            </a:r>
          </a:p>
          <a:p>
            <a:pPr algn="ctr"/>
            <a:r>
              <a:rPr lang="pt-BR" sz="1600" dirty="0"/>
              <a:t>5ª RTP 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315705A-CF12-ACEE-3380-BE3DC8B6F524}"/>
              </a:ext>
            </a:extLst>
          </p:cNvPr>
          <p:cNvSpPr/>
          <p:nvPr/>
        </p:nvSpPr>
        <p:spPr>
          <a:xfrm>
            <a:off x="4390983" y="3787877"/>
            <a:ext cx="1253766" cy="546754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2027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9364B02-F7D1-60B1-9D88-A55A9D48028B}"/>
              </a:ext>
            </a:extLst>
          </p:cNvPr>
          <p:cNvSpPr/>
          <p:nvPr/>
        </p:nvSpPr>
        <p:spPr>
          <a:xfrm>
            <a:off x="3008385" y="3787877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2026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71A5633-62C1-1E06-9036-EA67C3AA1E44}"/>
              </a:ext>
            </a:extLst>
          </p:cNvPr>
          <p:cNvSpPr/>
          <p:nvPr/>
        </p:nvSpPr>
        <p:spPr>
          <a:xfrm>
            <a:off x="1663494" y="3787877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2025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7EEBB94-C75F-8462-FB03-3475E904D5E6}"/>
              </a:ext>
            </a:extLst>
          </p:cNvPr>
          <p:cNvSpPr/>
          <p:nvPr/>
        </p:nvSpPr>
        <p:spPr>
          <a:xfrm>
            <a:off x="7156179" y="3787877"/>
            <a:ext cx="1253766" cy="5467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2029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9119292-9344-86AB-DA91-69656752E7D8}"/>
              </a:ext>
            </a:extLst>
          </p:cNvPr>
          <p:cNvSpPr/>
          <p:nvPr/>
        </p:nvSpPr>
        <p:spPr>
          <a:xfrm>
            <a:off x="8562093" y="3787877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2030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DE2ACB2-483D-8577-9694-C69EFB02419E}"/>
              </a:ext>
            </a:extLst>
          </p:cNvPr>
          <p:cNvSpPr/>
          <p:nvPr/>
        </p:nvSpPr>
        <p:spPr>
          <a:xfrm>
            <a:off x="5471158" y="3483149"/>
            <a:ext cx="1834156" cy="13159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99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FDB6E9-6A9E-4D40-95DE-D45DBACAA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8" y="226314"/>
            <a:ext cx="11530584" cy="51943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C33B7ED-ED5A-4050-AA95-78EC93680B84}"/>
              </a:ext>
            </a:extLst>
          </p:cNvPr>
          <p:cNvSpPr txBox="1"/>
          <p:nvPr/>
        </p:nvSpPr>
        <p:spPr>
          <a:xfrm>
            <a:off x="466345" y="1170432"/>
            <a:ext cx="112562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</a:t>
            </a:r>
          </a:p>
          <a:p>
            <a:pPr algn="just"/>
            <a:endParaRPr lang="pt-BR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Apresentar contribuições para Audiência Pública nº 003/2026 - Adasa, que tem como objetivo obter subsídios e informações adicionais referente à </a:t>
            </a:r>
            <a:r>
              <a:rPr lang="pt-BR" dirty="0"/>
              <a:t>minuta de resolução que dispõe sobre proposta de aprimoramento do mecanismo tarifário, visando estabelecer incentivos regulatórios para que a Companhia busque, mantenha e amplie as contratações mais vantajosas no Mercado Livre de Energia</a:t>
            </a:r>
            <a:endParaRPr lang="pt-B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1820FCE-367F-B576-6C9A-49C6E6DAA8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08" y="486031"/>
            <a:ext cx="5194455" cy="51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6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169D2-2BE7-31EA-4A22-92FCA9A00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A5B92DA-D6B9-91D9-0F65-9681E6F7A8B4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ANÁLISE DA METODOLOGIA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C28858D-FA72-8D66-3900-60AF5B9EE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B2CB2AE6-5282-B4C7-5CB2-03B8D95C4B85}"/>
              </a:ext>
            </a:extLst>
          </p:cNvPr>
          <p:cNvSpPr txBox="1"/>
          <p:nvPr/>
        </p:nvSpPr>
        <p:spPr>
          <a:xfrm>
            <a:off x="449580" y="2194193"/>
            <a:ext cx="11411712" cy="424731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dirty="0"/>
              <a:t>Imprescindível a definição de um fator capaz de converter a parcela do custo de energia do período de referência para o </a:t>
            </a:r>
            <a:r>
              <a:rPr lang="pt-BR" b="1" dirty="0"/>
              <a:t>equivalente que seria pago no Mercado Cativo</a:t>
            </a:r>
            <a:r>
              <a:rPr lang="pt-BR" dirty="0"/>
              <a:t>, sendo que esse fator deverá recompor:</a:t>
            </a:r>
          </a:p>
          <a:p>
            <a:pPr algn="just"/>
            <a:endParaRPr lang="pt-BR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dirty="0"/>
              <a:t>os valores de tarifas reguladas,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dirty="0"/>
              <a:t>encargos setoriais aplicáveis ao ambiente cativo, 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dirty="0"/>
              <a:t>eventuais diferenças de perfil contratual e tributário.</a:t>
            </a:r>
          </a:p>
          <a:p>
            <a:pPr lvl="0" algn="just"/>
            <a:endParaRPr lang="pt-BR" dirty="0"/>
          </a:p>
          <a:p>
            <a:pPr algn="just"/>
            <a:r>
              <a:rPr lang="pt-BR" dirty="0"/>
              <a:t>Somente com a aplicação desse </a:t>
            </a:r>
            <a:r>
              <a:rPr lang="pt-BR" b="1" dirty="0"/>
              <a:t>fator de conversão </a:t>
            </a:r>
            <a:r>
              <a:rPr lang="pt-BR" dirty="0"/>
              <a:t>será possível estimar corretamente o custo em condições de Mercado Cativo, garantindo a comparabilidade exigida para o cálculo do “Custo Total de Energia de Referência no Mercado Cativo”.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Caesb solicita que a metodologia descreva detalhadamente a construção do referido fator, em substituição ao “Valor Médio do Custo de Energia (</a:t>
            </a:r>
            <a:r>
              <a:rPr lang="pt-BR" dirty="0" err="1"/>
              <a:t>CME_ano</a:t>
            </a:r>
            <a:r>
              <a:rPr lang="pt-BR" dirty="0"/>
              <a:t>-base)”.</a:t>
            </a:r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A0A5C60-445E-0D4C-03FC-CF683926088F}"/>
              </a:ext>
            </a:extLst>
          </p:cNvPr>
          <p:cNvSpPr/>
          <p:nvPr/>
        </p:nvSpPr>
        <p:spPr>
          <a:xfrm>
            <a:off x="390144" y="1628408"/>
            <a:ext cx="11411712" cy="36764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Valor Médio do Custo de Energia (CME-ano base) – Art. 2º, Inciso VII</a:t>
            </a:r>
          </a:p>
        </p:txBody>
      </p:sp>
    </p:spTree>
    <p:extLst>
      <p:ext uri="{BB962C8B-B14F-4D97-AF65-F5344CB8AC3E}">
        <p14:creationId xmlns:p14="http://schemas.microsoft.com/office/powerpoint/2010/main" val="132448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2EEBD-8639-5D13-A8F6-DAB599E9C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3EBADC3-5939-A98B-9B5D-E31C15B92508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METODOLOGIA ALTERNATIVA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5700C39-9FC7-3EE6-A7FB-51BDC3E1A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719AC1C2-74B1-CEBC-8FB8-E2E613C5872D}"/>
              </a:ext>
            </a:extLst>
          </p:cNvPr>
          <p:cNvSpPr txBox="1"/>
          <p:nvPr/>
        </p:nvSpPr>
        <p:spPr>
          <a:xfrm>
            <a:off x="390144" y="1742780"/>
            <a:ext cx="11411712" cy="39703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dirty="0"/>
              <a:t>A comparação entre custos de energia nos mercados Cativo e Livre exige conhecimento aprofundado da formação tarifária em cada ambiente, uma vez que cada mercado tem particularidades relevantes: estruturas tarifárias distintas, encargos setoriais aplicáveis apenas ao ambiente cativo, diferenças tributárias, condições comerciais específicas (ponta e fora de ponta), bandeiras tarifárias, perfis contratuais diferenciados etc.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Uma abordagem mais precisa e com menos riscos de distorções consiste em considerar, para fins de comparação, somente o consumo das unidades que efetivamente migraram para o Mercado Livre e calcular quanto teria custado a energia dessas mesmas unidades, caso permanecessem no Mercado Cativo.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gestora dos contratos da Caesb no Mercado Livre de Energia já realiza esse cálculo e disponibiliza em seu sistema o comparativo dos custos da energia consumida no Mercado Livre e no Mercado Cativo, de forma a tornar transparente a análise da eficiência dos contratos.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4565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0AE88-BB4A-AC36-91FD-43035F367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D393216-B5FE-A6EF-76D0-F412654D7358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METODOLOGIA ALTERNATIVA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EC5A9E3-7065-BF37-7F2D-2B0DB7092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4D30950-1540-6A29-2450-7DD2119A3390}"/>
              </a:ext>
            </a:extLst>
          </p:cNvPr>
          <p:cNvSpPr/>
          <p:nvPr/>
        </p:nvSpPr>
        <p:spPr>
          <a:xfrm>
            <a:off x="0" y="5521124"/>
            <a:ext cx="12192000" cy="1336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Gráfico&#10;&#10;O conteúdo gerado por IA pode estar incorreto.">
            <a:extLst>
              <a:ext uri="{FF2B5EF4-FFF2-40B4-BE49-F238E27FC236}">
                <a16:creationId xmlns:a16="http://schemas.microsoft.com/office/drawing/2014/main" id="{E1D40F44-7275-BCD6-8A18-043311D24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931" y="1642908"/>
            <a:ext cx="8856834" cy="510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28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03C46-D9C9-B732-B01F-468899399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7AC3A87-9966-C44C-816D-2D73DC1D929C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METODOLOGIA ALTERNATIVA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6DD629D-61F9-4F8B-3553-447689575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DF745CDB-20DE-8181-48A4-16F5E9899AB4}"/>
              </a:ext>
            </a:extLst>
          </p:cNvPr>
          <p:cNvSpPr txBox="1"/>
          <p:nvPr/>
        </p:nvSpPr>
        <p:spPr>
          <a:xfrm>
            <a:off x="390144" y="1742780"/>
            <a:ext cx="11411712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Caesb solicita que seja adotada essa metodologia alternativa que considera os dados disponibilizados pelo sistema da gerenciadora para realizar o cálculo da “Diferença de Custo de Energia (</a:t>
            </a:r>
            <a:r>
              <a:rPr lang="pt-BR" dirty="0" err="1"/>
              <a:t>DIF_pr</a:t>
            </a:r>
            <a:r>
              <a:rPr lang="pt-BR" dirty="0"/>
              <a:t>)”, ressaltando-se que o referido sistema apresenta dados precisos sobre a economia efetiva, elimina distorções e permite medir o resultado real da migração para o Mercado Livre, de forma simples e transparente.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1665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3BC47-1E36-8F8D-48DD-531F04936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035B7A-FFE6-82C6-66AA-09DE3A060D0B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ANÁLISE DA METODOLOGIA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16FA5A4-E0EE-A240-B7C2-48536840F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FE78C5B-6229-0FE3-A0FA-4EAAE1B8A319}"/>
              </a:ext>
            </a:extLst>
          </p:cNvPr>
          <p:cNvSpPr/>
          <p:nvPr/>
        </p:nvSpPr>
        <p:spPr>
          <a:xfrm>
            <a:off x="390144" y="1628408"/>
            <a:ext cx="11411712" cy="36764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Penalização na hipótese de Diferença de Custo de Energia ser negativa – Art. 5º, § 2º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2DCC627-881A-B781-67F3-2E15EF510183}"/>
              </a:ext>
            </a:extLst>
          </p:cNvPr>
          <p:cNvSpPr/>
          <p:nvPr/>
        </p:nvSpPr>
        <p:spPr>
          <a:xfrm>
            <a:off x="390144" y="2158737"/>
            <a:ext cx="5539316" cy="45918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tx1"/>
                </a:solidFill>
              </a:rPr>
              <a:t>PROPOSTA ADASA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metodologia prevê que na hipótese de a Diferença de “Custo de Energia (</a:t>
            </a:r>
            <a:r>
              <a:rPr lang="pt-BR" dirty="0" err="1">
                <a:solidFill>
                  <a:schemeClr val="tx1"/>
                </a:solidFill>
              </a:rPr>
              <a:t>DIF_pr</a:t>
            </a:r>
            <a:r>
              <a:rPr lang="pt-BR" dirty="0">
                <a:solidFill>
                  <a:schemeClr val="tx1"/>
                </a:solidFill>
              </a:rPr>
              <a:t>)” ser negativa, não será apurado o “Incentivo à Economia de Energia (</a:t>
            </a:r>
            <a:r>
              <a:rPr lang="pt-BR" dirty="0" err="1">
                <a:solidFill>
                  <a:schemeClr val="tx1"/>
                </a:solidFill>
              </a:rPr>
              <a:t>IEE_pr</a:t>
            </a:r>
            <a:r>
              <a:rPr lang="pt-BR" dirty="0">
                <a:solidFill>
                  <a:schemeClr val="tx1"/>
                </a:solidFill>
              </a:rPr>
              <a:t>)”, devendo o valor integral da diferença ser considerado no Componente Financeiro do Reajuste Tarifário.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7EB9863-6048-974E-F508-FE2BEA6F1C7A}"/>
              </a:ext>
            </a:extLst>
          </p:cNvPr>
          <p:cNvSpPr/>
          <p:nvPr/>
        </p:nvSpPr>
        <p:spPr>
          <a:xfrm>
            <a:off x="6096000" y="2158738"/>
            <a:ext cx="5705856" cy="45918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tx1"/>
                </a:solidFill>
              </a:rPr>
              <a:t>CONSIDERAÇÕES CAESB</a:t>
            </a:r>
          </a:p>
          <a:p>
            <a:pPr algn="just"/>
            <a:endParaRPr lang="pt-BR" b="1" dirty="0">
              <a:solidFill>
                <a:schemeClr val="tx1"/>
              </a:solidFill>
            </a:endParaRPr>
          </a:p>
          <a:p>
            <a:pPr algn="just"/>
            <a:r>
              <a:rPr lang="pt-BR" sz="1600" b="1" dirty="0">
                <a:solidFill>
                  <a:schemeClr val="tx1"/>
                </a:solidFill>
              </a:rPr>
              <a:t>I</a:t>
            </a:r>
            <a:r>
              <a:rPr lang="pt-BR" sz="1600" dirty="0">
                <a:solidFill>
                  <a:schemeClr val="tx1"/>
                </a:solidFill>
              </a:rPr>
              <a:t>mportante destacar que o Mercado Livre de Energia expõe a Companhia a </a:t>
            </a:r>
            <a:r>
              <a:rPr lang="pt-BR" sz="1600" b="1" dirty="0">
                <a:solidFill>
                  <a:schemeClr val="tx1"/>
                </a:solidFill>
              </a:rPr>
              <a:t>riscos não gerenciáveis</a:t>
            </a:r>
            <a:r>
              <a:rPr lang="pt-BR" sz="1600" dirty="0">
                <a:solidFill>
                  <a:schemeClr val="tx1"/>
                </a:solidFill>
              </a:rPr>
              <a:t>, uma vez que os preços flutuam conforme fatores exógenos tais como o clima, nível dos reservatórios, alterações regulatórias estabelecidas pela ANEEL e pela Câmara de Comercialização de Energia Elétrica, dentre outros.</a:t>
            </a:r>
          </a:p>
          <a:p>
            <a:pPr algn="just"/>
            <a:endParaRPr lang="pt-BR" sz="1600" dirty="0">
              <a:solidFill>
                <a:schemeClr val="tx1"/>
              </a:solidFill>
            </a:endParaRPr>
          </a:p>
          <a:p>
            <a:pPr algn="just"/>
            <a:r>
              <a:rPr lang="pt-BR" sz="1600" b="1" dirty="0">
                <a:solidFill>
                  <a:schemeClr val="tx1"/>
                </a:solidFill>
              </a:rPr>
              <a:t>Condições excepcionais </a:t>
            </a:r>
            <a:r>
              <a:rPr lang="pt-BR" sz="1600" dirty="0">
                <a:solidFill>
                  <a:schemeClr val="tx1"/>
                </a:solidFill>
              </a:rPr>
              <a:t>não gerenciáveis pela Caesb precisam ser analisadas caso a caso, com vistas a não penalizar injustificadamente a Companhia e o equilíbrio econômico-financeiro da prestação dos serviços.</a:t>
            </a:r>
          </a:p>
          <a:p>
            <a:pPr algn="just"/>
            <a:endParaRPr lang="pt-BR" sz="1600" dirty="0">
              <a:solidFill>
                <a:schemeClr val="tx1"/>
              </a:solidFill>
            </a:endParaRP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A Caesb solicita a </a:t>
            </a:r>
            <a:r>
              <a:rPr lang="pt-BR" sz="1600" b="1" dirty="0">
                <a:solidFill>
                  <a:schemeClr val="tx1"/>
                </a:solidFill>
              </a:rPr>
              <a:t>exclusão</a:t>
            </a:r>
            <a:r>
              <a:rPr lang="pt-BR" sz="1600" dirty="0">
                <a:solidFill>
                  <a:schemeClr val="tx1"/>
                </a:solidFill>
              </a:rPr>
              <a:t> do parágrafo 2º, do Artigo 5º, de forma a preservar a Companhia da exposição a riscos não gerenciáveis e que superem a sua capacidade de suportar as perdas deles decorrentes. </a:t>
            </a:r>
          </a:p>
        </p:txBody>
      </p:sp>
    </p:spTree>
    <p:extLst>
      <p:ext uri="{BB962C8B-B14F-4D97-AF65-F5344CB8AC3E}">
        <p14:creationId xmlns:p14="http://schemas.microsoft.com/office/powerpoint/2010/main" val="555999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5834D-4C1F-0CA9-D959-50D20B1C0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DE63B33-B918-E83F-A32C-7F74DA873941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ANÁLISE DA METODOLOGIA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94B4F0-F937-85CA-3C45-0D1B80E15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93247A8-8589-16A5-B8BE-6C7F6CE3A3B4}"/>
              </a:ext>
            </a:extLst>
          </p:cNvPr>
          <p:cNvSpPr/>
          <p:nvPr/>
        </p:nvSpPr>
        <p:spPr>
          <a:xfrm>
            <a:off x="390144" y="1628408"/>
            <a:ext cx="11411712" cy="36764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Parcela de Incentivo à Economia de Energia – Art. 2º, Inciso XI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BC23496-C3C4-9886-64CE-84F223FFFBC1}"/>
              </a:ext>
            </a:extLst>
          </p:cNvPr>
          <p:cNvSpPr/>
          <p:nvPr/>
        </p:nvSpPr>
        <p:spPr>
          <a:xfrm>
            <a:off x="390144" y="2158737"/>
            <a:ext cx="5539316" cy="45918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tx1"/>
                </a:solidFill>
              </a:rPr>
              <a:t>PROPOSTA ADASA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Conforme previsto no inciso XI do Artigo 2º, a “Parcela de Incentivo à Economia de Energia (</a:t>
            </a:r>
            <a:r>
              <a:rPr lang="pt-BR" dirty="0" err="1">
                <a:solidFill>
                  <a:schemeClr val="tx1"/>
                </a:solidFill>
              </a:rPr>
              <a:t>Parcela_Inc</a:t>
            </a:r>
            <a:r>
              <a:rPr lang="pt-BR" dirty="0">
                <a:solidFill>
                  <a:schemeClr val="tx1"/>
                </a:solidFill>
              </a:rPr>
              <a:t>)” corresponde ao valor que representa a razão entre a “Diferença de Custo de Energia (</a:t>
            </a:r>
            <a:r>
              <a:rPr lang="pt-BR" dirty="0" err="1">
                <a:solidFill>
                  <a:schemeClr val="tx1"/>
                </a:solidFill>
              </a:rPr>
              <a:t>DIF_pr</a:t>
            </a:r>
            <a:r>
              <a:rPr lang="pt-BR" dirty="0">
                <a:solidFill>
                  <a:schemeClr val="tx1"/>
                </a:solidFill>
              </a:rPr>
              <a:t>) e o “Custo Total de Energia de Referência no Mercado Cativo (</a:t>
            </a:r>
            <a:r>
              <a:rPr lang="pt-BR" dirty="0" err="1">
                <a:solidFill>
                  <a:schemeClr val="tx1"/>
                </a:solidFill>
              </a:rPr>
              <a:t>CTE_ref</a:t>
            </a:r>
            <a:r>
              <a:rPr lang="pt-BR" dirty="0">
                <a:solidFill>
                  <a:schemeClr val="tx1"/>
                </a:solidFill>
              </a:rPr>
              <a:t>)”.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A6A9DE0-F9E5-5DAD-6C1A-6C9DBD1D7054}"/>
              </a:ext>
            </a:extLst>
          </p:cNvPr>
          <p:cNvSpPr/>
          <p:nvPr/>
        </p:nvSpPr>
        <p:spPr>
          <a:xfrm>
            <a:off x="6096000" y="2158738"/>
            <a:ext cx="5705856" cy="45918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tx1"/>
                </a:solidFill>
              </a:rPr>
              <a:t>CONSIDERAÇÕES CAESB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O percentual de compartilhamento, visa não apenas estimular a eficiência, mas também garantir uma justa </a:t>
            </a:r>
            <a:r>
              <a:rPr lang="pt-BR" sz="1600" b="1" dirty="0">
                <a:solidFill>
                  <a:schemeClr val="tx1"/>
                </a:solidFill>
              </a:rPr>
              <a:t>compensação pelos riscos</a:t>
            </a:r>
            <a:r>
              <a:rPr lang="pt-BR" sz="1600" dirty="0">
                <a:solidFill>
                  <a:schemeClr val="tx1"/>
                </a:solidFill>
              </a:rPr>
              <a:t> assumidos pela Companhia e pelos esforços realizados para viabilizar a migração e a gestão ativa no Mercado Livre de Energia.</a:t>
            </a:r>
          </a:p>
          <a:p>
            <a:pPr algn="just"/>
            <a:endParaRPr lang="pt-BR" sz="1600" dirty="0">
              <a:solidFill>
                <a:schemeClr val="tx1"/>
              </a:solidFill>
            </a:endParaRP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Dessa forma, considerando a complexidade dos contratos e das operações do MLE, bem como os custos administrativos envolvidos no processo, a Caesb solicita que o percentual de compartilhamento dos ganhos de economia seja </a:t>
            </a:r>
            <a:r>
              <a:rPr lang="pt-BR" sz="1600" b="1" dirty="0">
                <a:solidFill>
                  <a:schemeClr val="tx1"/>
                </a:solidFill>
              </a:rPr>
              <a:t>fixado em 50%, </a:t>
            </a:r>
            <a:r>
              <a:rPr lang="pt-BR" sz="1600" dirty="0">
                <a:solidFill>
                  <a:schemeClr val="tx1"/>
                </a:solidFill>
              </a:rPr>
              <a:t>com vistas a incentivar de forma contínua as ações de eficiência energética promovidas pela Companhia. </a:t>
            </a:r>
          </a:p>
        </p:txBody>
      </p:sp>
    </p:spTree>
    <p:extLst>
      <p:ext uri="{BB962C8B-B14F-4D97-AF65-F5344CB8AC3E}">
        <p14:creationId xmlns:p14="http://schemas.microsoft.com/office/powerpoint/2010/main" val="1204017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FDB6E9-6A9E-4D40-95DE-D45DBACAA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8" y="226314"/>
            <a:ext cx="11530584" cy="51943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C33B7ED-ED5A-4050-AA95-78EC93680B84}"/>
              </a:ext>
            </a:extLst>
          </p:cNvPr>
          <p:cNvSpPr txBox="1"/>
          <p:nvPr/>
        </p:nvSpPr>
        <p:spPr>
          <a:xfrm>
            <a:off x="466345" y="1170432"/>
            <a:ext cx="112562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accent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CONCLUSÃO</a:t>
            </a:r>
            <a:endParaRPr lang="pt-BR" sz="1800" b="1" dirty="0">
              <a:solidFill>
                <a:schemeClr val="accent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dirty="0"/>
              <a:t>A Caesb solicita que seja adotada metodologia alternativa que considere os dados disponibilizados pelo sistema da gerenciadora dos contratos da Caesb no Mercado Livre para realizar o cálculo da “Diferença de Custo de Energia (</a:t>
            </a:r>
            <a:r>
              <a:rPr lang="pt-BR" dirty="0" err="1"/>
              <a:t>DIF_pr</a:t>
            </a:r>
            <a:r>
              <a:rPr lang="pt-BR" dirty="0"/>
              <a:t>)”.</a:t>
            </a:r>
          </a:p>
          <a:p>
            <a:pPr algn="just"/>
            <a:endParaRPr lang="pt-B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dirty="0"/>
              <a:t>Caso a Agência mantenha a metodologia originalmente proposta, a Caesb solicita que sejam promovidas as adequações necessárias para corrigir as distorções e problemas apontados.</a:t>
            </a:r>
            <a:endParaRPr lang="pt-B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contribuições da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aesb apresentadas na presente Audiência Pública nº 003/2026 e demais contribu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ições e propostas de redação serão enviadas por escrito à Adasa e disponibilizadas no site da Agência para consulta.</a:t>
            </a:r>
            <a:endParaRPr lang="pt-B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9EA989E-CA54-1805-B819-26641A4730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45" y="0"/>
            <a:ext cx="5194455" cy="51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07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FDB6E9-6A9E-4D40-95DE-D45DBACAA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8" y="226314"/>
            <a:ext cx="11530584" cy="519434"/>
          </a:xfrm>
          <a:prstGeom prst="rect">
            <a:avLst/>
          </a:prstGeom>
        </p:spPr>
      </p:pic>
      <p:pic>
        <p:nvPicPr>
          <p:cNvPr id="4" name="Imagem 3" descr="Uma imagem contendo comida, vidro&#10;&#10;Descrição gerada automaticamente">
            <a:extLst>
              <a:ext uri="{FF2B5EF4-FFF2-40B4-BE49-F238E27FC236}">
                <a16:creationId xmlns:a16="http://schemas.microsoft.com/office/drawing/2014/main" id="{724A8B5F-A4BA-46C0-B57F-29497CB50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96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842EEDA-BC7D-4B1D-8514-8D669DB081BD}"/>
              </a:ext>
            </a:extLst>
          </p:cNvPr>
          <p:cNvSpPr txBox="1"/>
          <p:nvPr/>
        </p:nvSpPr>
        <p:spPr>
          <a:xfrm>
            <a:off x="7835699" y="3562354"/>
            <a:ext cx="3773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Aline Batista de Oliveira Brites</a:t>
            </a:r>
          </a:p>
          <a:p>
            <a:pPr algn="ctr"/>
            <a:r>
              <a:rPr lang="pt-BR" b="1" dirty="0"/>
              <a:t>Superintendência de Regulação – RRE</a:t>
            </a:r>
          </a:p>
          <a:p>
            <a:pPr algn="ctr"/>
            <a:r>
              <a:rPr lang="pt-BR" b="1" dirty="0"/>
              <a:t>alinebatista@caesb.df.gov.br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48DA29F-87DA-4904-9FF0-431CF6ACDE56}"/>
              </a:ext>
            </a:extLst>
          </p:cNvPr>
          <p:cNvSpPr txBox="1"/>
          <p:nvPr/>
        </p:nvSpPr>
        <p:spPr>
          <a:xfrm>
            <a:off x="8995663" y="4602231"/>
            <a:ext cx="1453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5"/>
                </a:solidFill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255694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B7AA882-0D8C-06E5-44BD-C847FB851604}"/>
              </a:ext>
            </a:extLst>
          </p:cNvPr>
          <p:cNvSpPr/>
          <p:nvPr/>
        </p:nvSpPr>
        <p:spPr>
          <a:xfrm>
            <a:off x="390144" y="566928"/>
            <a:ext cx="11411712" cy="104505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CONTRATO DE PRESTAÇÃO DE SERVIÇOS Nº 001/2006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ABADAA5-842A-8714-88F0-04EE79354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34CAEA8-61E4-68B9-BBD0-A29473D79953}"/>
              </a:ext>
            </a:extLst>
          </p:cNvPr>
          <p:cNvSpPr/>
          <p:nvPr/>
        </p:nvSpPr>
        <p:spPr>
          <a:xfrm>
            <a:off x="2724346" y="1927941"/>
            <a:ext cx="9077510" cy="38789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Índice de Variação da Energia (∆E)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Comparação entre a despesa anual da Companhia com energia elétrica e o respectivo consumo do ano de referência em relação ao ano anterior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IRT promove a compensação das variações nos custos de energia elétrica, porém acaba por desestimular iniciativas de eficiência, porque, mesmo que a Caesb realize investimentos e implemente ações contínuas voltadas à eficiência energética, os benefícios econômicos decorrentes dessas melhorias não são compartilhados com a Companhia.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DE77B1D-67DC-89FC-6DDB-59C1A9E471BB}"/>
              </a:ext>
            </a:extLst>
          </p:cNvPr>
          <p:cNvSpPr/>
          <p:nvPr/>
        </p:nvSpPr>
        <p:spPr>
          <a:xfrm>
            <a:off x="390144" y="1927940"/>
            <a:ext cx="2145666" cy="3878969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ÍNDICE DE REAJUSTE TARIFÁRO</a:t>
            </a:r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9E049C6A-4537-0414-0F5E-4413B881A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88" y="3613735"/>
            <a:ext cx="3095625" cy="75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94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B434C-6FAA-2DF4-24E1-6697CB7BE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901B9A3-DA05-64B1-70E6-7EEF0E42095A}"/>
              </a:ext>
            </a:extLst>
          </p:cNvPr>
          <p:cNvSpPr/>
          <p:nvPr/>
        </p:nvSpPr>
        <p:spPr>
          <a:xfrm>
            <a:off x="390144" y="566928"/>
            <a:ext cx="11411712" cy="136245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CONTEXTUALIZAÇÃO SOBRE MERCADO LIVRE DE ENERGIA</a:t>
            </a:r>
            <a:endParaRPr lang="pt-BR" sz="24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51B10FD-5C95-4284-A732-1CA83E966AAF}"/>
              </a:ext>
            </a:extLst>
          </p:cNvPr>
          <p:cNvSpPr/>
          <p:nvPr/>
        </p:nvSpPr>
        <p:spPr>
          <a:xfrm>
            <a:off x="390144" y="2209761"/>
            <a:ext cx="5541829" cy="365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u="sng" dirty="0">
                <a:solidFill>
                  <a:schemeClr val="tx1"/>
                </a:solidFill>
              </a:rPr>
              <a:t>Ambiente de Contratação Regulada</a:t>
            </a:r>
          </a:p>
          <a:p>
            <a:pPr algn="ctr"/>
            <a:r>
              <a:rPr lang="pt-BR" sz="2000" b="1" u="sng" dirty="0">
                <a:solidFill>
                  <a:schemeClr val="tx1"/>
                </a:solidFill>
              </a:rPr>
              <a:t>[Mercado Cativo]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O consumidor paga a fatura que inclui o custo da energia, o transporte e os encargos. Também está sujeito às bandeiras tarifárias (verde, amarela ou vermelha), conforme a situação dos reservatórios, o que encarece os custos com energia.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Embora não permita economias via negociação, o ACR oferece </a:t>
            </a:r>
            <a:r>
              <a:rPr lang="pt-BR" b="1" u="sng" dirty="0">
                <a:solidFill>
                  <a:schemeClr val="tx1"/>
                </a:solidFill>
              </a:rPr>
              <a:t>maior estabilidade </a:t>
            </a:r>
            <a:r>
              <a:rPr lang="pt-BR" dirty="0">
                <a:solidFill>
                  <a:schemeClr val="tx1"/>
                </a:solidFill>
              </a:rPr>
              <a:t>regulatória para o consumidor que não deseja gerir contratos complexos.</a:t>
            </a:r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12E793B-9653-4557-EF2B-246724BCB9FC}"/>
              </a:ext>
            </a:extLst>
          </p:cNvPr>
          <p:cNvSpPr/>
          <p:nvPr/>
        </p:nvSpPr>
        <p:spPr>
          <a:xfrm>
            <a:off x="6067608" y="2209761"/>
            <a:ext cx="5793683" cy="365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sz="2000" b="1" u="sng" dirty="0">
                <a:solidFill>
                  <a:schemeClr val="tx1"/>
                </a:solidFill>
              </a:rPr>
              <a:t>Mercado Livre de Energia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Permite ao consumidor negociar preço, prazo e fontes de energia (como hidráulica, solar ou eólica) diretamente com as comercializadoras, o que propicia significativa redução de custos.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Não obstante, o MLE expõe o consumidor a </a:t>
            </a:r>
            <a:r>
              <a:rPr lang="pt-BR" b="1" u="sng" dirty="0">
                <a:solidFill>
                  <a:schemeClr val="tx1"/>
                </a:solidFill>
              </a:rPr>
              <a:t>riscos de mercado</a:t>
            </a:r>
            <a:r>
              <a:rPr lang="pt-BR" dirty="0">
                <a:solidFill>
                  <a:schemeClr val="tx1"/>
                </a:solidFill>
              </a:rPr>
              <a:t>, uma vez que os preços flutuam conforme a oferta e demanda, o clima e o nível dos reservatórios, podendo variar semanalmente (ou até de hora em hora).</a:t>
            </a:r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DD1F0BB-6687-9610-9E77-D6B306956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4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B7AA882-0D8C-06E5-44BD-C847FB851604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ANÁLISE DA METODOLOGIA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ABADAA5-842A-8714-88F0-04EE79354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048137F-A572-A7FB-F60C-DF426B38C563}"/>
              </a:ext>
            </a:extLst>
          </p:cNvPr>
          <p:cNvSpPr/>
          <p:nvPr/>
        </p:nvSpPr>
        <p:spPr>
          <a:xfrm>
            <a:off x="390144" y="2158738"/>
            <a:ext cx="5539316" cy="392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tx1"/>
                </a:solidFill>
              </a:rPr>
              <a:t>PROPOSTA ADASA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metodologia propõe </a:t>
            </a:r>
            <a:r>
              <a:rPr lang="pt-BR" b="1" dirty="0">
                <a:solidFill>
                  <a:schemeClr val="tx1"/>
                </a:solidFill>
              </a:rPr>
              <a:t>estimar o consumo</a:t>
            </a:r>
            <a:r>
              <a:rPr lang="pt-BR" dirty="0">
                <a:solidFill>
                  <a:schemeClr val="tx1"/>
                </a:solidFill>
              </a:rPr>
              <a:t>, a partir da média do consumo apurado nos três anos imediatamente anteriores à Revisão Tarifária Periódica (RTP), ao invés de utilizar o </a:t>
            </a:r>
            <a:r>
              <a:rPr lang="pt-BR" b="1" dirty="0">
                <a:solidFill>
                  <a:schemeClr val="tx1"/>
                </a:solidFill>
              </a:rPr>
              <a:t>consumo efetivo</a:t>
            </a:r>
            <a:r>
              <a:rPr lang="pt-BR" dirty="0">
                <a:solidFill>
                  <a:schemeClr val="tx1"/>
                </a:solidFill>
              </a:rPr>
              <a:t> do período de referência.</a:t>
            </a:r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E955C59-6847-9FDA-46F5-BA4F868377AA}"/>
              </a:ext>
            </a:extLst>
          </p:cNvPr>
          <p:cNvSpPr/>
          <p:nvPr/>
        </p:nvSpPr>
        <p:spPr>
          <a:xfrm>
            <a:off x="6096000" y="2158738"/>
            <a:ext cx="5705856" cy="392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tx1"/>
                </a:solidFill>
              </a:rPr>
              <a:t>CONSIDERAÇÕES CAESB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O descasamento entre as datas-bases dos dados gera distorções significativas para o resultado da “Diferença de Custo de Energia”, vez que </a:t>
            </a:r>
            <a:r>
              <a:rPr lang="pt-BR" sz="1600" b="1" dirty="0">
                <a:solidFill>
                  <a:schemeClr val="tx1"/>
                </a:solidFill>
              </a:rPr>
              <a:t>desconsidera as especificidades operacionais dos sistemas </a:t>
            </a:r>
            <a:r>
              <a:rPr lang="pt-BR" sz="1600" dirty="0">
                <a:solidFill>
                  <a:schemeClr val="tx1"/>
                </a:solidFill>
              </a:rPr>
              <a:t>no período de referência (período atual), bem como a implantação de novos sistemas ao longo do tempo.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C03DF33-AD0B-E3A1-4077-60FF4F91B703}"/>
              </a:ext>
            </a:extLst>
          </p:cNvPr>
          <p:cNvSpPr/>
          <p:nvPr/>
        </p:nvSpPr>
        <p:spPr>
          <a:xfrm>
            <a:off x="390144" y="1628408"/>
            <a:ext cx="11411712" cy="36764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Consumo de Energia (kWh) para o período de referência (</a:t>
            </a:r>
            <a:r>
              <a:rPr lang="pt-BR" b="1" dirty="0" err="1"/>
              <a:t>CEpr</a:t>
            </a:r>
            <a:r>
              <a:rPr lang="pt-BR" b="1" dirty="0"/>
              <a:t>) – Art. 7º, Inciso III</a:t>
            </a:r>
          </a:p>
        </p:txBody>
      </p:sp>
    </p:spTree>
    <p:extLst>
      <p:ext uri="{BB962C8B-B14F-4D97-AF65-F5344CB8AC3E}">
        <p14:creationId xmlns:p14="http://schemas.microsoft.com/office/powerpoint/2010/main" val="310522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5C756-9B76-B8DF-85AF-228E1420D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F7F9933-C700-1CE4-FFAA-7BF8E3ACD723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ANÁLISE DA METODOLOGIA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69649E1-9820-4E20-92DC-878169529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E30D5A37-D401-75D7-725E-C47FDE3D27E0}"/>
              </a:ext>
            </a:extLst>
          </p:cNvPr>
          <p:cNvSpPr/>
          <p:nvPr/>
        </p:nvSpPr>
        <p:spPr>
          <a:xfrm>
            <a:off x="390144" y="1628408"/>
            <a:ext cx="11411712" cy="36764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Consumo de Energia (kWh) para o período de referência (</a:t>
            </a:r>
            <a:r>
              <a:rPr lang="pt-BR" b="1" dirty="0" err="1"/>
              <a:t>CEpr</a:t>
            </a:r>
            <a:r>
              <a:rPr lang="pt-BR" b="1" dirty="0"/>
              <a:t>) – Art. 7º, Inciso III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3FC941C-63BA-A0BF-6E49-B537001FC5FC}"/>
              </a:ext>
            </a:extLst>
          </p:cNvPr>
          <p:cNvSpPr/>
          <p:nvPr/>
        </p:nvSpPr>
        <p:spPr>
          <a:xfrm>
            <a:off x="6275111" y="3271099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2024</a:t>
            </a:r>
          </a:p>
          <a:p>
            <a:pPr algn="ctr"/>
            <a:r>
              <a:rPr lang="pt-BR" sz="1600" dirty="0"/>
              <a:t>4ª RTP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3B541AF-4113-2573-7A3E-B26744A10DFD}"/>
              </a:ext>
            </a:extLst>
          </p:cNvPr>
          <p:cNvSpPr/>
          <p:nvPr/>
        </p:nvSpPr>
        <p:spPr>
          <a:xfrm>
            <a:off x="4892513" y="3271099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FE6F9FC-EF16-B875-B64C-951AB00E7432}"/>
              </a:ext>
            </a:extLst>
          </p:cNvPr>
          <p:cNvSpPr/>
          <p:nvPr/>
        </p:nvSpPr>
        <p:spPr>
          <a:xfrm>
            <a:off x="3509915" y="3271099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0080EB7-2483-503F-FFA7-A7BB2067BDFC}"/>
              </a:ext>
            </a:extLst>
          </p:cNvPr>
          <p:cNvSpPr/>
          <p:nvPr/>
        </p:nvSpPr>
        <p:spPr>
          <a:xfrm>
            <a:off x="2165024" y="3271099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2021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1C47EB7-1168-692A-DC05-9E66F546B4F7}"/>
              </a:ext>
            </a:extLst>
          </p:cNvPr>
          <p:cNvSpPr/>
          <p:nvPr/>
        </p:nvSpPr>
        <p:spPr>
          <a:xfrm>
            <a:off x="7657709" y="3271099"/>
            <a:ext cx="1253766" cy="5467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2025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40EC8D4-29C6-7AB1-2C98-311E3DA00C40}"/>
              </a:ext>
            </a:extLst>
          </p:cNvPr>
          <p:cNvSpPr/>
          <p:nvPr/>
        </p:nvSpPr>
        <p:spPr>
          <a:xfrm>
            <a:off x="9063623" y="3271099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2026</a:t>
            </a:r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75F73889-D356-477B-B7C9-F333F426733B}"/>
              </a:ext>
            </a:extLst>
          </p:cNvPr>
          <p:cNvSpPr/>
          <p:nvPr/>
        </p:nvSpPr>
        <p:spPr>
          <a:xfrm rot="16200000">
            <a:off x="8130620" y="2396761"/>
            <a:ext cx="307945" cy="1253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980D0D4-412D-0BC4-7C41-B9877C5E9C6E}"/>
              </a:ext>
            </a:extLst>
          </p:cNvPr>
          <p:cNvSpPr txBox="1"/>
          <p:nvPr/>
        </p:nvSpPr>
        <p:spPr>
          <a:xfrm>
            <a:off x="7367512" y="2531061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PERÍODO REFERÊNCIA</a:t>
            </a: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25321B8D-1EED-142E-F7A1-E2EFE59E0896}"/>
              </a:ext>
            </a:extLst>
          </p:cNvPr>
          <p:cNvSpPr/>
          <p:nvPr/>
        </p:nvSpPr>
        <p:spPr>
          <a:xfrm>
            <a:off x="8076416" y="3879521"/>
            <a:ext cx="416349" cy="54675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D63E1A5-CAF8-8F7C-9E38-1C70DD394635}"/>
              </a:ext>
            </a:extLst>
          </p:cNvPr>
          <p:cNvSpPr txBox="1"/>
          <p:nvPr/>
        </p:nvSpPr>
        <p:spPr>
          <a:xfrm>
            <a:off x="9457012" y="2869672"/>
            <a:ext cx="46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RTA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42EB5EF-7B03-C943-5B0F-312C860E9A47}"/>
              </a:ext>
            </a:extLst>
          </p:cNvPr>
          <p:cNvSpPr txBox="1"/>
          <p:nvPr/>
        </p:nvSpPr>
        <p:spPr>
          <a:xfrm>
            <a:off x="6974843" y="4487432"/>
            <a:ext cx="2619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CONSUMO E CUSTO REAL</a:t>
            </a:r>
          </a:p>
          <a:p>
            <a:pPr algn="ctr"/>
            <a:r>
              <a:rPr lang="pt-BR" b="1" dirty="0"/>
              <a:t>MERCADO LIVRE</a:t>
            </a:r>
          </a:p>
        </p:txBody>
      </p:sp>
    </p:spTree>
    <p:extLst>
      <p:ext uri="{BB962C8B-B14F-4D97-AF65-F5344CB8AC3E}">
        <p14:creationId xmlns:p14="http://schemas.microsoft.com/office/powerpoint/2010/main" val="308792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8EAE9-00CE-2794-794E-24BCD8B4B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71FA45A-EAA0-BD42-0703-9F859C6114D8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ANÁLISE DA METODOLOGIA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438605E-0A7F-D33D-95CE-52B1A49B1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7A31190-AC9A-38F9-48EE-3F66CF693398}"/>
              </a:ext>
            </a:extLst>
          </p:cNvPr>
          <p:cNvSpPr/>
          <p:nvPr/>
        </p:nvSpPr>
        <p:spPr>
          <a:xfrm>
            <a:off x="390144" y="1628408"/>
            <a:ext cx="11411712" cy="36764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Consumo de Energia (kWh) para o período de referência (</a:t>
            </a:r>
            <a:r>
              <a:rPr lang="pt-BR" b="1" dirty="0" err="1"/>
              <a:t>CEpr</a:t>
            </a:r>
            <a:r>
              <a:rPr lang="pt-BR" b="1" dirty="0"/>
              <a:t>) – Art. 7º, Inciso III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F43E3FF-5C33-9D05-6C03-0C7E218CD84D}"/>
              </a:ext>
            </a:extLst>
          </p:cNvPr>
          <p:cNvSpPr/>
          <p:nvPr/>
        </p:nvSpPr>
        <p:spPr>
          <a:xfrm>
            <a:off x="6275111" y="3261676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2024</a:t>
            </a:r>
          </a:p>
          <a:p>
            <a:pPr algn="ctr"/>
            <a:r>
              <a:rPr lang="pt-BR" sz="1600" dirty="0"/>
              <a:t>4ª RTP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B3CAFEE-85E6-FE15-2C6F-712ADE19B2AC}"/>
              </a:ext>
            </a:extLst>
          </p:cNvPr>
          <p:cNvSpPr/>
          <p:nvPr/>
        </p:nvSpPr>
        <p:spPr>
          <a:xfrm>
            <a:off x="4892513" y="3261676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321B59C-6CCC-E74C-8C89-160CDF97A7E9}"/>
              </a:ext>
            </a:extLst>
          </p:cNvPr>
          <p:cNvSpPr/>
          <p:nvPr/>
        </p:nvSpPr>
        <p:spPr>
          <a:xfrm>
            <a:off x="3509915" y="3261676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409873E-ADAD-9C78-53E3-38F047374C05}"/>
              </a:ext>
            </a:extLst>
          </p:cNvPr>
          <p:cNvSpPr/>
          <p:nvPr/>
        </p:nvSpPr>
        <p:spPr>
          <a:xfrm>
            <a:off x="2165024" y="3261676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2021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56250C7-A510-8D89-1B36-B71146884D08}"/>
              </a:ext>
            </a:extLst>
          </p:cNvPr>
          <p:cNvSpPr/>
          <p:nvPr/>
        </p:nvSpPr>
        <p:spPr>
          <a:xfrm>
            <a:off x="7657709" y="3261676"/>
            <a:ext cx="1253766" cy="5467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2025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4D8BE3A-C4CE-680E-24C4-BA2C96DF85E5}"/>
              </a:ext>
            </a:extLst>
          </p:cNvPr>
          <p:cNvSpPr/>
          <p:nvPr/>
        </p:nvSpPr>
        <p:spPr>
          <a:xfrm>
            <a:off x="9063623" y="3261676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2026</a:t>
            </a:r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4694203B-9616-0501-D693-708D1DCC8BFE}"/>
              </a:ext>
            </a:extLst>
          </p:cNvPr>
          <p:cNvSpPr/>
          <p:nvPr/>
        </p:nvSpPr>
        <p:spPr>
          <a:xfrm rot="16200000">
            <a:off x="8130620" y="2387338"/>
            <a:ext cx="307945" cy="1253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4423063-20E4-79E4-1F80-02A51F79494F}"/>
              </a:ext>
            </a:extLst>
          </p:cNvPr>
          <p:cNvSpPr txBox="1"/>
          <p:nvPr/>
        </p:nvSpPr>
        <p:spPr>
          <a:xfrm>
            <a:off x="7367512" y="2521638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PERÍODO REFERÊNCIA</a:t>
            </a: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F29DC9C7-9803-2110-9E55-A82162FFDA35}"/>
              </a:ext>
            </a:extLst>
          </p:cNvPr>
          <p:cNvSpPr/>
          <p:nvPr/>
        </p:nvSpPr>
        <p:spPr>
          <a:xfrm>
            <a:off x="8076416" y="3870098"/>
            <a:ext cx="416349" cy="54675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F9103B6-4A5D-5DF9-1508-235F1AC65A2B}"/>
              </a:ext>
            </a:extLst>
          </p:cNvPr>
          <p:cNvSpPr/>
          <p:nvPr/>
        </p:nvSpPr>
        <p:spPr>
          <a:xfrm>
            <a:off x="6702458" y="4279771"/>
            <a:ext cx="3214540" cy="1018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Dobrada para Cima 6">
            <a:extLst>
              <a:ext uri="{FF2B5EF4-FFF2-40B4-BE49-F238E27FC236}">
                <a16:creationId xmlns:a16="http://schemas.microsoft.com/office/drawing/2014/main" id="{F6E5D1A9-1698-11AE-E775-69F7B16AE1D8}"/>
              </a:ext>
            </a:extLst>
          </p:cNvPr>
          <p:cNvSpPr/>
          <p:nvPr/>
        </p:nvSpPr>
        <p:spPr>
          <a:xfrm rot="5400000">
            <a:off x="8328415" y="5152930"/>
            <a:ext cx="663347" cy="750998"/>
          </a:xfrm>
          <a:prstGeom prst="bentUp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5B14F28-0D5E-1434-8648-0FF081E65A6E}"/>
              </a:ext>
            </a:extLst>
          </p:cNvPr>
          <p:cNvSpPr/>
          <p:nvPr/>
        </p:nvSpPr>
        <p:spPr>
          <a:xfrm>
            <a:off x="9201668" y="4946463"/>
            <a:ext cx="2798320" cy="18017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OBJETIVO: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Verificar qual seria o custo, caso a Caesb permanecesse no Mercado Cativo, e calcular a Diferença entre os dois mercados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9A85D86-AD0B-EEC0-83E5-6B64E9F3DC3F}"/>
              </a:ext>
            </a:extLst>
          </p:cNvPr>
          <p:cNvSpPr txBox="1"/>
          <p:nvPr/>
        </p:nvSpPr>
        <p:spPr>
          <a:xfrm>
            <a:off x="9457012" y="2869672"/>
            <a:ext cx="46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RTA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4975D77-42F7-A9FD-38B7-E325D3B0158A}"/>
              </a:ext>
            </a:extLst>
          </p:cNvPr>
          <p:cNvSpPr txBox="1"/>
          <p:nvPr/>
        </p:nvSpPr>
        <p:spPr>
          <a:xfrm>
            <a:off x="6974843" y="4487432"/>
            <a:ext cx="2619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CONSUMO E CUSTO REAL</a:t>
            </a:r>
          </a:p>
          <a:p>
            <a:pPr algn="ctr"/>
            <a:r>
              <a:rPr lang="pt-BR" b="1" dirty="0"/>
              <a:t>MERCADO LIVRE</a:t>
            </a:r>
          </a:p>
        </p:txBody>
      </p:sp>
    </p:spTree>
    <p:extLst>
      <p:ext uri="{BB962C8B-B14F-4D97-AF65-F5344CB8AC3E}">
        <p14:creationId xmlns:p14="http://schemas.microsoft.com/office/powerpoint/2010/main" val="59399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3B0E6-CF57-FB18-0B0F-7449D9E5E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BCE6976-A1CE-CE73-EA83-62D9F6E57F5E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ANÁLISE DA METODOLOGIA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8D3A03A-FE85-9B94-1015-6E612B96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E1B7FFD-06D1-E829-6943-5CBADA1711D2}"/>
              </a:ext>
            </a:extLst>
          </p:cNvPr>
          <p:cNvSpPr/>
          <p:nvPr/>
        </p:nvSpPr>
        <p:spPr>
          <a:xfrm>
            <a:off x="390144" y="1628408"/>
            <a:ext cx="11411712" cy="36764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Consumo de Energia (kWh) para o período de referência (</a:t>
            </a:r>
            <a:r>
              <a:rPr lang="pt-BR" b="1" dirty="0" err="1"/>
              <a:t>CEpr</a:t>
            </a:r>
            <a:r>
              <a:rPr lang="pt-BR" b="1" dirty="0"/>
              <a:t>) – Art. 7º, Inciso III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4CF171B-2201-52FB-69C5-EA5494DAD8BC}"/>
              </a:ext>
            </a:extLst>
          </p:cNvPr>
          <p:cNvSpPr/>
          <p:nvPr/>
        </p:nvSpPr>
        <p:spPr>
          <a:xfrm>
            <a:off x="6275111" y="3271099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2024</a:t>
            </a:r>
          </a:p>
          <a:p>
            <a:pPr algn="ctr"/>
            <a:r>
              <a:rPr lang="pt-BR" sz="1600" dirty="0"/>
              <a:t>4ª RTP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CAB6726-16C6-882F-3457-BBCEA41F6865}"/>
              </a:ext>
            </a:extLst>
          </p:cNvPr>
          <p:cNvSpPr/>
          <p:nvPr/>
        </p:nvSpPr>
        <p:spPr>
          <a:xfrm>
            <a:off x="4892513" y="3271099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CEC4DF0-0349-A0B6-5953-08B5BABD8F1A}"/>
              </a:ext>
            </a:extLst>
          </p:cNvPr>
          <p:cNvSpPr/>
          <p:nvPr/>
        </p:nvSpPr>
        <p:spPr>
          <a:xfrm>
            <a:off x="3509915" y="3271099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10AC35F-1EA6-ADF4-5EED-90F9101880B1}"/>
              </a:ext>
            </a:extLst>
          </p:cNvPr>
          <p:cNvSpPr/>
          <p:nvPr/>
        </p:nvSpPr>
        <p:spPr>
          <a:xfrm>
            <a:off x="2165024" y="3271099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2021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B1B5003-6E7B-7FE8-3E83-7CD8E3D08956}"/>
              </a:ext>
            </a:extLst>
          </p:cNvPr>
          <p:cNvSpPr/>
          <p:nvPr/>
        </p:nvSpPr>
        <p:spPr>
          <a:xfrm>
            <a:off x="7657709" y="3271099"/>
            <a:ext cx="1253766" cy="5467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2025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9975354-851C-6ABD-8C1C-2159A502C975}"/>
              </a:ext>
            </a:extLst>
          </p:cNvPr>
          <p:cNvSpPr/>
          <p:nvPr/>
        </p:nvSpPr>
        <p:spPr>
          <a:xfrm>
            <a:off x="9063623" y="3271099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2026</a:t>
            </a:r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C61D2114-4FEF-803F-00C2-1827974533FE}"/>
              </a:ext>
            </a:extLst>
          </p:cNvPr>
          <p:cNvSpPr/>
          <p:nvPr/>
        </p:nvSpPr>
        <p:spPr>
          <a:xfrm rot="16200000">
            <a:off x="4009046" y="1040384"/>
            <a:ext cx="307945" cy="39665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BF0BC3-85E6-D676-33AF-7448334A211D}"/>
              </a:ext>
            </a:extLst>
          </p:cNvPr>
          <p:cNvSpPr txBox="1"/>
          <p:nvPr/>
        </p:nvSpPr>
        <p:spPr>
          <a:xfrm>
            <a:off x="7367512" y="2531061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PERÍODO REFERÊNCIA</a:t>
            </a: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7CE1E78D-2F7F-FA00-C4F5-B3C89BB405B1}"/>
              </a:ext>
            </a:extLst>
          </p:cNvPr>
          <p:cNvSpPr/>
          <p:nvPr/>
        </p:nvSpPr>
        <p:spPr>
          <a:xfrm>
            <a:off x="8076416" y="3879521"/>
            <a:ext cx="416349" cy="54675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X PNGs para download gratuito">
            <a:extLst>
              <a:ext uri="{FF2B5EF4-FFF2-40B4-BE49-F238E27FC236}">
                <a16:creationId xmlns:a16="http://schemas.microsoft.com/office/drawing/2014/main" id="{A68FBBAC-76BF-D3A4-40B4-EAF0705F0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7385" y="4426275"/>
            <a:ext cx="835056" cy="83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have Direita 6">
            <a:extLst>
              <a:ext uri="{FF2B5EF4-FFF2-40B4-BE49-F238E27FC236}">
                <a16:creationId xmlns:a16="http://schemas.microsoft.com/office/drawing/2014/main" id="{3F67BA77-6B04-2DE6-18DB-246EE98724AC}"/>
              </a:ext>
            </a:extLst>
          </p:cNvPr>
          <p:cNvSpPr/>
          <p:nvPr/>
        </p:nvSpPr>
        <p:spPr>
          <a:xfrm rot="5400000">
            <a:off x="3978352" y="2127337"/>
            <a:ext cx="369331" cy="39665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C316DF0-3C82-0E42-0729-A72D98535B76}"/>
              </a:ext>
            </a:extLst>
          </p:cNvPr>
          <p:cNvSpPr txBox="1"/>
          <p:nvPr/>
        </p:nvSpPr>
        <p:spPr>
          <a:xfrm>
            <a:off x="3115578" y="4295264"/>
            <a:ext cx="2001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CONSUMO</a:t>
            </a:r>
          </a:p>
          <a:p>
            <a:pPr algn="ctr"/>
            <a:r>
              <a:rPr lang="pt-BR" b="1" dirty="0"/>
              <a:t> MEDIO ESTIMADO</a:t>
            </a:r>
          </a:p>
          <a:p>
            <a:pPr algn="ctr"/>
            <a:r>
              <a:rPr lang="pt-BR" b="1" dirty="0"/>
              <a:t>[KWH/M³]</a:t>
            </a:r>
          </a:p>
          <a:p>
            <a:pPr algn="ctr"/>
            <a:endParaRPr lang="pt-BR" b="1" dirty="0"/>
          </a:p>
        </p:txBody>
      </p:sp>
      <p:sp>
        <p:nvSpPr>
          <p:cNvPr id="19" name="Chave Direita 18">
            <a:extLst>
              <a:ext uri="{FF2B5EF4-FFF2-40B4-BE49-F238E27FC236}">
                <a16:creationId xmlns:a16="http://schemas.microsoft.com/office/drawing/2014/main" id="{2542FD05-FB71-0EF9-B8B0-1B0A61B431AC}"/>
              </a:ext>
            </a:extLst>
          </p:cNvPr>
          <p:cNvSpPr/>
          <p:nvPr/>
        </p:nvSpPr>
        <p:spPr>
          <a:xfrm rot="16200000">
            <a:off x="8130620" y="2396761"/>
            <a:ext cx="307945" cy="1253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967D897-550E-D887-0956-B991AB2AC96E}"/>
              </a:ext>
            </a:extLst>
          </p:cNvPr>
          <p:cNvSpPr txBox="1"/>
          <p:nvPr/>
        </p:nvSpPr>
        <p:spPr>
          <a:xfrm>
            <a:off x="2779593" y="2479688"/>
            <a:ext cx="2766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MÉDIA 3 ANOS ANTERIORES A RTP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A6597AA-7A65-B300-A859-18401F942288}"/>
              </a:ext>
            </a:extLst>
          </p:cNvPr>
          <p:cNvSpPr txBox="1"/>
          <p:nvPr/>
        </p:nvSpPr>
        <p:spPr>
          <a:xfrm>
            <a:off x="9457012" y="2869672"/>
            <a:ext cx="46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RTA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482DC27-4759-A17F-5AAC-F0550C6522E1}"/>
              </a:ext>
            </a:extLst>
          </p:cNvPr>
          <p:cNvSpPr txBox="1"/>
          <p:nvPr/>
        </p:nvSpPr>
        <p:spPr>
          <a:xfrm>
            <a:off x="6974843" y="4487432"/>
            <a:ext cx="2619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CONSUMO E CUSTO REAL</a:t>
            </a:r>
          </a:p>
          <a:p>
            <a:pPr algn="ctr"/>
            <a:r>
              <a:rPr lang="pt-BR" b="1" dirty="0"/>
              <a:t>MERCADO LIVRE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B7E48199-F185-3506-3D8C-2B9224C99FD8}"/>
              </a:ext>
            </a:extLst>
          </p:cNvPr>
          <p:cNvSpPr/>
          <p:nvPr/>
        </p:nvSpPr>
        <p:spPr>
          <a:xfrm>
            <a:off x="2887069" y="4156141"/>
            <a:ext cx="2372810" cy="936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36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DDEFC-3AB5-9C95-9F1B-EF4A93222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B1FA05-EE55-4888-8843-64098A067CF0}"/>
              </a:ext>
            </a:extLst>
          </p:cNvPr>
          <p:cNvSpPr/>
          <p:nvPr/>
        </p:nvSpPr>
        <p:spPr>
          <a:xfrm>
            <a:off x="390144" y="566928"/>
            <a:ext cx="11411712" cy="9696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ANÁLISE DA METODOLOGIA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4862728-F92A-E3F8-9DF8-FBFBC3AA1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07442"/>
            <a:ext cx="11529060" cy="51943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04A59D7-38CF-BE60-7557-4C88E840DDB2}"/>
              </a:ext>
            </a:extLst>
          </p:cNvPr>
          <p:cNvSpPr/>
          <p:nvPr/>
        </p:nvSpPr>
        <p:spPr>
          <a:xfrm>
            <a:off x="390144" y="1628408"/>
            <a:ext cx="11411712" cy="36764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Consumo de Energia (kWh) para o período de referência (</a:t>
            </a:r>
            <a:r>
              <a:rPr lang="pt-BR" b="1" dirty="0" err="1"/>
              <a:t>CEpr</a:t>
            </a:r>
            <a:r>
              <a:rPr lang="pt-BR" b="1" dirty="0"/>
              <a:t>) – Art. 7º, Inciso III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E57F131-86FE-91A6-A416-942CE4BAEB69}"/>
              </a:ext>
            </a:extLst>
          </p:cNvPr>
          <p:cNvSpPr/>
          <p:nvPr/>
        </p:nvSpPr>
        <p:spPr>
          <a:xfrm>
            <a:off x="6275111" y="3271099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2024</a:t>
            </a:r>
          </a:p>
          <a:p>
            <a:pPr algn="ctr"/>
            <a:r>
              <a:rPr lang="pt-BR" sz="1600" dirty="0"/>
              <a:t>4ª RTP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000F453-28AE-4FF0-B3DA-3B4141CADEA9}"/>
              </a:ext>
            </a:extLst>
          </p:cNvPr>
          <p:cNvSpPr/>
          <p:nvPr/>
        </p:nvSpPr>
        <p:spPr>
          <a:xfrm>
            <a:off x="4892513" y="3271099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AB4E834-4BDC-92C0-46B4-721EF4012386}"/>
              </a:ext>
            </a:extLst>
          </p:cNvPr>
          <p:cNvSpPr/>
          <p:nvPr/>
        </p:nvSpPr>
        <p:spPr>
          <a:xfrm>
            <a:off x="3509915" y="3271099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3B01E6-E328-17A2-0425-2C2C9DFD28BF}"/>
              </a:ext>
            </a:extLst>
          </p:cNvPr>
          <p:cNvSpPr/>
          <p:nvPr/>
        </p:nvSpPr>
        <p:spPr>
          <a:xfrm>
            <a:off x="2165024" y="3271099"/>
            <a:ext cx="1253766" cy="5467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2021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F74D9E3-34AB-BE10-114F-A33E3C6335C4}"/>
              </a:ext>
            </a:extLst>
          </p:cNvPr>
          <p:cNvSpPr/>
          <p:nvPr/>
        </p:nvSpPr>
        <p:spPr>
          <a:xfrm>
            <a:off x="7657709" y="3271099"/>
            <a:ext cx="1253766" cy="5467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2025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9B1974A-A4E5-9B62-363F-0B1229CBFAF1}"/>
              </a:ext>
            </a:extLst>
          </p:cNvPr>
          <p:cNvSpPr/>
          <p:nvPr/>
        </p:nvSpPr>
        <p:spPr>
          <a:xfrm>
            <a:off x="9063623" y="3271099"/>
            <a:ext cx="1253766" cy="5467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2026</a:t>
            </a:r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FB6E7F2D-0BDD-0F97-F562-D51313FA9A7E}"/>
              </a:ext>
            </a:extLst>
          </p:cNvPr>
          <p:cNvSpPr/>
          <p:nvPr/>
        </p:nvSpPr>
        <p:spPr>
          <a:xfrm rot="16200000">
            <a:off x="4009046" y="1040384"/>
            <a:ext cx="307945" cy="39665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359B82-AA17-867F-37D0-1598E9FB5882}"/>
              </a:ext>
            </a:extLst>
          </p:cNvPr>
          <p:cNvSpPr txBox="1"/>
          <p:nvPr/>
        </p:nvSpPr>
        <p:spPr>
          <a:xfrm>
            <a:off x="7367512" y="2531061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PERÍODO REFERÊNCIA</a:t>
            </a:r>
          </a:p>
        </p:txBody>
      </p:sp>
      <p:sp>
        <p:nvSpPr>
          <p:cNvPr id="7" name="Chave Direita 6">
            <a:extLst>
              <a:ext uri="{FF2B5EF4-FFF2-40B4-BE49-F238E27FC236}">
                <a16:creationId xmlns:a16="http://schemas.microsoft.com/office/drawing/2014/main" id="{DAC4A6FC-C838-FE50-A3F7-BC402350B530}"/>
              </a:ext>
            </a:extLst>
          </p:cNvPr>
          <p:cNvSpPr/>
          <p:nvPr/>
        </p:nvSpPr>
        <p:spPr>
          <a:xfrm rot="5400000">
            <a:off x="3978352" y="2127337"/>
            <a:ext cx="369331" cy="39665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BB713D5-7657-A402-EEA4-066E3F8E43FA}"/>
              </a:ext>
            </a:extLst>
          </p:cNvPr>
          <p:cNvSpPr txBox="1"/>
          <p:nvPr/>
        </p:nvSpPr>
        <p:spPr>
          <a:xfrm>
            <a:off x="3115578" y="4295264"/>
            <a:ext cx="2001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CONSUMO</a:t>
            </a:r>
          </a:p>
          <a:p>
            <a:pPr algn="ctr"/>
            <a:r>
              <a:rPr lang="pt-BR" b="1" dirty="0"/>
              <a:t> MEDIO ESTIMADO</a:t>
            </a:r>
          </a:p>
          <a:p>
            <a:pPr algn="ctr"/>
            <a:r>
              <a:rPr lang="pt-BR" b="1" dirty="0"/>
              <a:t>[kWh/M³]</a:t>
            </a:r>
          </a:p>
        </p:txBody>
      </p:sp>
      <p:sp>
        <p:nvSpPr>
          <p:cNvPr id="19" name="Chave Direita 18">
            <a:extLst>
              <a:ext uri="{FF2B5EF4-FFF2-40B4-BE49-F238E27FC236}">
                <a16:creationId xmlns:a16="http://schemas.microsoft.com/office/drawing/2014/main" id="{814D3745-D04C-93F9-4651-DE228591B069}"/>
              </a:ext>
            </a:extLst>
          </p:cNvPr>
          <p:cNvSpPr/>
          <p:nvPr/>
        </p:nvSpPr>
        <p:spPr>
          <a:xfrm rot="16200000">
            <a:off x="8130620" y="2396761"/>
            <a:ext cx="307945" cy="1253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D64B350-FF77-B714-88CD-E219F86FB414}"/>
              </a:ext>
            </a:extLst>
          </p:cNvPr>
          <p:cNvSpPr txBox="1"/>
          <p:nvPr/>
        </p:nvSpPr>
        <p:spPr>
          <a:xfrm>
            <a:off x="2779593" y="2479688"/>
            <a:ext cx="2766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MÉDIA 3 ANOS ANTERIORES A RTP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7DE05A-1C02-412F-4296-AE9E8E7B19B6}"/>
              </a:ext>
            </a:extLst>
          </p:cNvPr>
          <p:cNvSpPr txBox="1"/>
          <p:nvPr/>
        </p:nvSpPr>
        <p:spPr>
          <a:xfrm>
            <a:off x="9457012" y="2869672"/>
            <a:ext cx="46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RTA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2918437D-6556-C366-F35D-8A8946F5EFC5}"/>
              </a:ext>
            </a:extLst>
          </p:cNvPr>
          <p:cNvSpPr/>
          <p:nvPr/>
        </p:nvSpPr>
        <p:spPr>
          <a:xfrm>
            <a:off x="7551189" y="3925932"/>
            <a:ext cx="2372810" cy="936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Dobrada para Cima 16">
            <a:extLst>
              <a:ext uri="{FF2B5EF4-FFF2-40B4-BE49-F238E27FC236}">
                <a16:creationId xmlns:a16="http://schemas.microsoft.com/office/drawing/2014/main" id="{EF32FDAE-DEC5-AD76-E59F-C02064577B79}"/>
              </a:ext>
            </a:extLst>
          </p:cNvPr>
          <p:cNvSpPr/>
          <p:nvPr/>
        </p:nvSpPr>
        <p:spPr>
          <a:xfrm>
            <a:off x="5345276" y="3956976"/>
            <a:ext cx="2907473" cy="835056"/>
          </a:xfrm>
          <a:prstGeom prst="bentUp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01B9D32-02B6-01DE-20C8-314F9753C0FA}"/>
              </a:ext>
            </a:extLst>
          </p:cNvPr>
          <p:cNvSpPr txBox="1"/>
          <p:nvPr/>
        </p:nvSpPr>
        <p:spPr>
          <a:xfrm>
            <a:off x="8150616" y="4113882"/>
            <a:ext cx="1240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x VOLUME </a:t>
            </a:r>
          </a:p>
          <a:p>
            <a:pPr algn="ctr"/>
            <a:r>
              <a:rPr lang="pt-BR" b="1" dirty="0"/>
              <a:t>REAL [M³]</a:t>
            </a:r>
          </a:p>
        </p:txBody>
      </p:sp>
    </p:spTree>
    <p:extLst>
      <p:ext uri="{BB962C8B-B14F-4D97-AF65-F5344CB8AC3E}">
        <p14:creationId xmlns:p14="http://schemas.microsoft.com/office/powerpoint/2010/main" val="758953968"/>
      </p:ext>
    </p:extLst>
  </p:cSld>
  <p:clrMapOvr>
    <a:masterClrMapping/>
  </p:clrMapOvr>
</p:sld>
</file>

<file path=ppt/theme/theme1.xml><?xml version="1.0" encoding="utf-8"?>
<a:theme xmlns:a="http://schemas.openxmlformats.org/drawingml/2006/main" name="Padrão Caesb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drão Caesb" id="{4D0E1847-0B37-48FF-8662-457B109A1C4A}" vid="{6428A967-9E25-4360-B711-BA3F189BBA52}"/>
    </a:ext>
  </a:extLst>
</a:theme>
</file>

<file path=ppt/theme/theme2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23_TF33552983" id="{3F923CBD-04A0-41B3-B873-EF426160762E}" vid="{54083136-2BEC-4495-B8B7-3CA1817B37D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6BB08ECA999C44D875E28F73CCF2359" ma:contentTypeVersion="13" ma:contentTypeDescription="Crie um novo documento." ma:contentTypeScope="" ma:versionID="ede1ce05fc1f60027c5629f99cec3dda">
  <xsd:schema xmlns:xsd="http://www.w3.org/2001/XMLSchema" xmlns:xs="http://www.w3.org/2001/XMLSchema" xmlns:p="http://schemas.microsoft.com/office/2006/metadata/properties" xmlns:ns3="bb738bda-dad4-4a82-9068-ed7778153672" xmlns:ns4="ab4598a4-c21f-447f-962d-66c340446c55" targetNamespace="http://schemas.microsoft.com/office/2006/metadata/properties" ma:root="true" ma:fieldsID="f3c5ee1666ba1f6b063d2cd674cd0807" ns3:_="" ns4:_="">
    <xsd:import namespace="bb738bda-dad4-4a82-9068-ed7778153672"/>
    <xsd:import namespace="ab4598a4-c21f-447f-962d-66c340446c5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38bda-dad4-4a82-9068-ed77781536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598a4-c21f-447f-962d-66c340446c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FD7ABE-52BD-4779-A423-D46C3AD6D6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52BF7D-FBE0-4A43-84A6-72F50EBA1E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738bda-dad4-4a82-9068-ed7778153672"/>
    <ds:schemaRef ds:uri="ab4598a4-c21f-447f-962d-66c340446c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5F72ED-2C22-45CC-A0A9-417A394F152C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bb738bda-dad4-4a82-9068-ed7778153672"/>
    <ds:schemaRef ds:uri="http://purl.org/dc/elements/1.1/"/>
    <ds:schemaRef ds:uri="ab4598a4-c21f-447f-962d-66c340446c5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Padrão Caesb</Template>
  <TotalTime>881</TotalTime>
  <Words>2355</Words>
  <Application>Microsoft Office PowerPoint</Application>
  <PresentationFormat>Widescreen</PresentationFormat>
  <Paragraphs>312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Aptos</vt:lpstr>
      <vt:lpstr>Arial</vt:lpstr>
      <vt:lpstr>Calibri</vt:lpstr>
      <vt:lpstr>Franklin Gothic Book</vt:lpstr>
      <vt:lpstr>Franklin Gothic Demi</vt:lpstr>
      <vt:lpstr>Wingdings 2</vt:lpstr>
      <vt:lpstr>Padrão Caesb</vt:lpstr>
      <vt:lpstr>DividendVTI</vt:lpstr>
      <vt:lpstr>AUDIÊNCIA PÚBLICA Nº 003/2026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Contribuições à AUDIÊNCIA PÚBLICA Nº 001/2022</dc:title>
  <dc:creator>Aline Batista de Oliveira</dc:creator>
  <cp:lastModifiedBy>Aline Batista de Oliveira</cp:lastModifiedBy>
  <cp:revision>14</cp:revision>
  <cp:lastPrinted>2022-01-25T12:37:49Z</cp:lastPrinted>
  <dcterms:created xsi:type="dcterms:W3CDTF">2022-01-24T19:38:34Z</dcterms:created>
  <dcterms:modified xsi:type="dcterms:W3CDTF">2026-02-27T11:17:03Z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0x01010016BB08ECA999C44D875E28F73CCF2359</vt:lpwstr>
  </property>
</Properties>
</file>