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1" r:id="rId2"/>
    <p:sldId id="2563" r:id="rId3"/>
    <p:sldId id="2564" r:id="rId4"/>
    <p:sldId id="2566" r:id="rId5"/>
    <p:sldId id="2567" r:id="rId6"/>
    <p:sldId id="2569" r:id="rId7"/>
    <p:sldId id="2565"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ajuste Tarifário Anual – RTA 2026 (CAESB)" id="{30645479-D05D-4C11-B9F1-2C6D98BF8194}">
          <p14:sldIdLst>
            <p14:sldId id="2561"/>
          </p14:sldIdLst>
        </p14:section>
        <p14:section name="Contexto Regulatório e Objetivos do RTA 2026" id="{7F2834F3-5909-4676-88DA-3C5F4074309D}">
          <p14:sldIdLst>
            <p14:sldId id="2563"/>
            <p14:sldId id="2564"/>
            <p14:sldId id="2566"/>
            <p14:sldId id="2567"/>
            <p14:sldId id="2569"/>
            <p14:sldId id="2565"/>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272"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svg"/><Relationship Id="rId1" Type="http://schemas.openxmlformats.org/officeDocument/2006/relationships/image" Target="../media/image8.svg"/><Relationship Id="rId5" Type="http://schemas.openxmlformats.org/officeDocument/2006/relationships/image" Target="../media/image12.sv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2038DC-7A09-4AD7-9A8C-334EED39FA4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8BC1AAE-9538-471B-A9A4-72007C5517A6}">
      <dgm:prSet/>
      <dgm:spPr/>
      <dgm:t>
        <a:bodyPr/>
        <a:lstStyle/>
        <a:p>
          <a:pPr>
            <a:lnSpc>
              <a:spcPct val="100000"/>
            </a:lnSpc>
          </a:pPr>
          <a:r>
            <a:rPr lang="pt-BR" dirty="0">
              <a:solidFill>
                <a:schemeClr val="tx2"/>
              </a:solidFill>
              <a:latin typeface="Arial" panose="020B0604020202020204" pitchFamily="34" charset="0"/>
              <a:cs typeface="Arial" panose="020B0604020202020204" pitchFamily="34" charset="0"/>
            </a:rPr>
            <a:t>O componente financeiro de TFS e TFU compensa diferenças entre custos efetivamente incorridos e a receita obtida pelas tarifas vigentes. </a:t>
          </a:r>
          <a:endParaRPr lang="en-US" dirty="0">
            <a:solidFill>
              <a:schemeClr val="tx2"/>
            </a:solidFill>
            <a:latin typeface="Arial" panose="020B0604020202020204" pitchFamily="34" charset="0"/>
            <a:cs typeface="Arial" panose="020B0604020202020204" pitchFamily="34" charset="0"/>
          </a:endParaRPr>
        </a:p>
      </dgm:t>
    </dgm:pt>
    <dgm:pt modelId="{157EAA6B-0986-4688-98FD-4036D71C4FBC}" type="parTrans" cxnId="{4B86593A-EC10-4F90-A6C1-E57340F9225F}">
      <dgm:prSet/>
      <dgm:spPr/>
      <dgm:t>
        <a:bodyPr/>
        <a:lstStyle/>
        <a:p>
          <a:endParaRPr lang="en-US"/>
        </a:p>
      </dgm:t>
    </dgm:pt>
    <dgm:pt modelId="{EAAF599F-84A3-4895-99B9-F171E3F5D520}" type="sibTrans" cxnId="{4B86593A-EC10-4F90-A6C1-E57340F9225F}">
      <dgm:prSet/>
      <dgm:spPr/>
      <dgm:t>
        <a:bodyPr/>
        <a:lstStyle/>
        <a:p>
          <a:endParaRPr lang="en-US"/>
        </a:p>
      </dgm:t>
    </dgm:pt>
    <dgm:pt modelId="{D2A28D0D-F9BC-4D78-9478-A5A94729137F}">
      <dgm:prSet/>
      <dgm:spPr/>
      <dgm:t>
        <a:bodyPr/>
        <a:lstStyle/>
        <a:p>
          <a:pPr>
            <a:lnSpc>
              <a:spcPct val="100000"/>
            </a:lnSpc>
          </a:pPr>
          <a:r>
            <a:rPr lang="pt-BR" dirty="0">
              <a:solidFill>
                <a:schemeClr val="tx2"/>
              </a:solidFill>
              <a:latin typeface="Arial" panose="020B0604020202020204" pitchFamily="34" charset="0"/>
              <a:cs typeface="Arial" panose="020B0604020202020204" pitchFamily="34" charset="0"/>
            </a:rPr>
            <a:t>Para esse cálculo a ADASA aplicou a tarifa da Parcela A de 2025 ao mercado de todo o ano, embora sua vigência tenha iniciado apenas em junho. </a:t>
          </a:r>
          <a:endParaRPr lang="en-US" dirty="0">
            <a:solidFill>
              <a:schemeClr val="tx2"/>
            </a:solidFill>
            <a:latin typeface="Arial" panose="020B0604020202020204" pitchFamily="34" charset="0"/>
            <a:cs typeface="Arial" panose="020B0604020202020204" pitchFamily="34" charset="0"/>
          </a:endParaRPr>
        </a:p>
      </dgm:t>
    </dgm:pt>
    <dgm:pt modelId="{8CCFF8A1-0F1A-4B50-A077-157232FE7209}" type="parTrans" cxnId="{A03E6DC5-718D-4C62-9E75-0F6B5133D6C4}">
      <dgm:prSet/>
      <dgm:spPr/>
      <dgm:t>
        <a:bodyPr/>
        <a:lstStyle/>
        <a:p>
          <a:endParaRPr lang="en-US"/>
        </a:p>
      </dgm:t>
    </dgm:pt>
    <dgm:pt modelId="{49B8914A-398B-42D1-96D6-F8237C1B5333}" type="sibTrans" cxnId="{A03E6DC5-718D-4C62-9E75-0F6B5133D6C4}">
      <dgm:prSet/>
      <dgm:spPr/>
      <dgm:t>
        <a:bodyPr/>
        <a:lstStyle/>
        <a:p>
          <a:endParaRPr lang="en-US"/>
        </a:p>
      </dgm:t>
    </dgm:pt>
    <dgm:pt modelId="{40D6E2D0-B4FC-48FB-887A-046FCF3AA3A8}">
      <dgm:prSet/>
      <dgm:spPr/>
      <dgm:t>
        <a:bodyPr/>
        <a:lstStyle/>
        <a:p>
          <a:pPr>
            <a:lnSpc>
              <a:spcPct val="100000"/>
            </a:lnSpc>
          </a:pPr>
          <a:r>
            <a:rPr lang="pt-BR" dirty="0">
              <a:solidFill>
                <a:schemeClr val="tx2"/>
              </a:solidFill>
              <a:latin typeface="Arial" panose="020B0604020202020204" pitchFamily="34" charset="0"/>
              <a:cs typeface="Arial" panose="020B0604020202020204" pitchFamily="34" charset="0"/>
            </a:rPr>
            <a:t>Entre janeiro e maio, permaneceu vigente a tarifa definida na movimentação tarifária de 2024 e que deveria ser considerada no cálculo desse componente. </a:t>
          </a:r>
          <a:endParaRPr lang="en-US" dirty="0">
            <a:solidFill>
              <a:schemeClr val="tx2"/>
            </a:solidFill>
            <a:latin typeface="Arial" panose="020B0604020202020204" pitchFamily="34" charset="0"/>
            <a:cs typeface="Arial" panose="020B0604020202020204" pitchFamily="34" charset="0"/>
          </a:endParaRPr>
        </a:p>
      </dgm:t>
    </dgm:pt>
    <dgm:pt modelId="{4A2BEA5E-ED73-4988-86A7-32AF4EC4B53E}" type="parTrans" cxnId="{2D4A2A74-7BDC-4027-BD19-445C8B4D0D91}">
      <dgm:prSet/>
      <dgm:spPr/>
      <dgm:t>
        <a:bodyPr/>
        <a:lstStyle/>
        <a:p>
          <a:endParaRPr lang="en-US"/>
        </a:p>
      </dgm:t>
    </dgm:pt>
    <dgm:pt modelId="{2B7BB256-CD51-4A8C-8123-DB8FFF2D9802}" type="sibTrans" cxnId="{2D4A2A74-7BDC-4027-BD19-445C8B4D0D91}">
      <dgm:prSet/>
      <dgm:spPr/>
      <dgm:t>
        <a:bodyPr/>
        <a:lstStyle/>
        <a:p>
          <a:endParaRPr lang="en-US"/>
        </a:p>
      </dgm:t>
    </dgm:pt>
    <dgm:pt modelId="{7A23C08C-78B4-41AD-8984-B0D39F08A0F0}">
      <dgm:prSet/>
      <dgm:spPr/>
      <dgm:t>
        <a:bodyPr/>
        <a:lstStyle/>
        <a:p>
          <a:pPr>
            <a:lnSpc>
              <a:spcPct val="100000"/>
            </a:lnSpc>
          </a:pPr>
          <a:r>
            <a:rPr lang="pt-BR" dirty="0">
              <a:solidFill>
                <a:schemeClr val="tx2"/>
              </a:solidFill>
              <a:latin typeface="Arial" panose="020B0604020202020204" pitchFamily="34" charset="0"/>
              <a:cs typeface="Arial" panose="020B0604020202020204" pitchFamily="34" charset="0"/>
            </a:rPr>
            <a:t>Ademais, no encerramento de 2025, houve atualização nos dados, os quais devem ser considerados no cálculo. </a:t>
          </a:r>
          <a:endParaRPr lang="en-US" dirty="0">
            <a:solidFill>
              <a:schemeClr val="tx2"/>
            </a:solidFill>
            <a:latin typeface="Arial" panose="020B0604020202020204" pitchFamily="34" charset="0"/>
            <a:cs typeface="Arial" panose="020B0604020202020204" pitchFamily="34" charset="0"/>
          </a:endParaRPr>
        </a:p>
      </dgm:t>
    </dgm:pt>
    <dgm:pt modelId="{DA0C0496-1662-401F-BA20-21E288378B58}" type="parTrans" cxnId="{C5AA958A-236E-4AC5-A87A-36C386D2D8F6}">
      <dgm:prSet/>
      <dgm:spPr/>
      <dgm:t>
        <a:bodyPr/>
        <a:lstStyle/>
        <a:p>
          <a:endParaRPr lang="en-US"/>
        </a:p>
      </dgm:t>
    </dgm:pt>
    <dgm:pt modelId="{FA4AA661-C4C0-4C83-B6A6-3476B644F943}" type="sibTrans" cxnId="{C5AA958A-236E-4AC5-A87A-36C386D2D8F6}">
      <dgm:prSet/>
      <dgm:spPr/>
      <dgm:t>
        <a:bodyPr/>
        <a:lstStyle/>
        <a:p>
          <a:endParaRPr lang="en-US"/>
        </a:p>
      </dgm:t>
    </dgm:pt>
    <dgm:pt modelId="{A94A86B6-D454-4C84-931A-A0C8CC123B08}">
      <dgm:prSet/>
      <dgm:spPr/>
      <dgm:t>
        <a:bodyPr/>
        <a:lstStyle/>
        <a:p>
          <a:pPr>
            <a:lnSpc>
              <a:spcPct val="100000"/>
            </a:lnSpc>
          </a:pPr>
          <a:r>
            <a:rPr lang="pt-BR" dirty="0">
              <a:solidFill>
                <a:schemeClr val="tx2"/>
              </a:solidFill>
              <a:latin typeface="Arial" panose="020B0604020202020204" pitchFamily="34" charset="0"/>
              <a:cs typeface="Arial" panose="020B0604020202020204" pitchFamily="34" charset="0"/>
            </a:rPr>
            <a:t>A Caesb solicita a alteração do componente financeiro da Parcela A, considerando o montante de </a:t>
          </a:r>
          <a:r>
            <a:rPr lang="pt-BR" b="1" dirty="0">
              <a:solidFill>
                <a:schemeClr val="tx2"/>
              </a:solidFill>
              <a:latin typeface="Arial" panose="020B0604020202020204" pitchFamily="34" charset="0"/>
              <a:cs typeface="Arial" panose="020B0604020202020204" pitchFamily="34" charset="0"/>
            </a:rPr>
            <a:t>R$ 11,5 milhões</a:t>
          </a:r>
          <a:r>
            <a:rPr lang="pt-BR" dirty="0">
              <a:solidFill>
                <a:schemeClr val="tx2"/>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dgm:t>
    </dgm:pt>
    <dgm:pt modelId="{F8BD992B-B4D2-4500-BFC6-381805B9656D}" type="parTrans" cxnId="{EC958552-2C4A-42D9-9E31-54296487BEC1}">
      <dgm:prSet/>
      <dgm:spPr/>
      <dgm:t>
        <a:bodyPr/>
        <a:lstStyle/>
        <a:p>
          <a:endParaRPr lang="en-US"/>
        </a:p>
      </dgm:t>
    </dgm:pt>
    <dgm:pt modelId="{1EAB3FF2-67FA-4B3F-A55E-80CC323DAEB9}" type="sibTrans" cxnId="{EC958552-2C4A-42D9-9E31-54296487BEC1}">
      <dgm:prSet/>
      <dgm:spPr/>
      <dgm:t>
        <a:bodyPr/>
        <a:lstStyle/>
        <a:p>
          <a:endParaRPr lang="en-US"/>
        </a:p>
      </dgm:t>
    </dgm:pt>
    <dgm:pt modelId="{59647533-5A47-45EA-82E3-EDC6C610DB8F}" type="pres">
      <dgm:prSet presAssocID="{9D2038DC-7A09-4AD7-9A8C-334EED39FA49}" presName="root" presStyleCnt="0">
        <dgm:presLayoutVars>
          <dgm:dir/>
          <dgm:resizeHandles val="exact"/>
        </dgm:presLayoutVars>
      </dgm:prSet>
      <dgm:spPr/>
    </dgm:pt>
    <dgm:pt modelId="{5DFB7B13-673B-4CF1-9A4F-68C69464E8CE}" type="pres">
      <dgm:prSet presAssocID="{68BC1AAE-9538-471B-A9A4-72007C5517A6}" presName="compNode" presStyleCnt="0"/>
      <dgm:spPr/>
    </dgm:pt>
    <dgm:pt modelId="{67EF5076-CD00-41D6-8FA4-114A1F81E576}" type="pres">
      <dgm:prSet presAssocID="{68BC1AAE-9538-471B-A9A4-72007C5517A6}" presName="bgRect" presStyleLbl="bgShp" presStyleIdx="0" presStyleCnt="5"/>
      <dgm:spPr>
        <a:noFill/>
      </dgm:spPr>
    </dgm:pt>
    <dgm:pt modelId="{B33E419F-FBF1-4412-9E97-7812DD4DEFEE}" type="pres">
      <dgm:prSet presAssocID="{68BC1AAE-9538-471B-A9A4-72007C5517A6}" presName="iconRect" presStyleLbl="node1" presStyleIdx="0"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Dinheiro"/>
        </a:ext>
      </dgm:extLst>
    </dgm:pt>
    <dgm:pt modelId="{160C1145-AC54-4DA0-B077-F6092B3BE506}" type="pres">
      <dgm:prSet presAssocID="{68BC1AAE-9538-471B-A9A4-72007C5517A6}" presName="spaceRect" presStyleCnt="0"/>
      <dgm:spPr/>
    </dgm:pt>
    <dgm:pt modelId="{DE842F1A-2E21-4D9E-9F97-99CE4B475008}" type="pres">
      <dgm:prSet presAssocID="{68BC1AAE-9538-471B-A9A4-72007C5517A6}" presName="parTx" presStyleLbl="revTx" presStyleIdx="0" presStyleCnt="5">
        <dgm:presLayoutVars>
          <dgm:chMax val="0"/>
          <dgm:chPref val="0"/>
        </dgm:presLayoutVars>
      </dgm:prSet>
      <dgm:spPr/>
    </dgm:pt>
    <dgm:pt modelId="{D2DC2FD0-0958-42B8-9E59-1C3447D0B359}" type="pres">
      <dgm:prSet presAssocID="{EAAF599F-84A3-4895-99B9-F171E3F5D520}" presName="sibTrans" presStyleCnt="0"/>
      <dgm:spPr/>
    </dgm:pt>
    <dgm:pt modelId="{47F3633C-A29B-4094-9C2B-13ADDF138DEB}" type="pres">
      <dgm:prSet presAssocID="{D2A28D0D-F9BC-4D78-9478-A5A94729137F}" presName="compNode" presStyleCnt="0"/>
      <dgm:spPr/>
    </dgm:pt>
    <dgm:pt modelId="{0569A07B-1527-4FCC-B19A-260303032B89}" type="pres">
      <dgm:prSet presAssocID="{D2A28D0D-F9BC-4D78-9478-A5A94729137F}" presName="bgRect" presStyleLbl="bgShp" presStyleIdx="1" presStyleCnt="5"/>
      <dgm:spPr>
        <a:noFill/>
      </dgm:spPr>
    </dgm:pt>
    <dgm:pt modelId="{38348168-9271-4C4D-AA19-0889C1ACEB96}" type="pres">
      <dgm:prSet presAssocID="{D2A28D0D-F9BC-4D78-9478-A5A94729137F}" presName="iconRect" presStyleLbl="node1" presStyleIdx="1"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culadora"/>
        </a:ext>
      </dgm:extLst>
    </dgm:pt>
    <dgm:pt modelId="{629775F4-B3F7-4016-95EE-78A4469B4929}" type="pres">
      <dgm:prSet presAssocID="{D2A28D0D-F9BC-4D78-9478-A5A94729137F}" presName="spaceRect" presStyleCnt="0"/>
      <dgm:spPr/>
    </dgm:pt>
    <dgm:pt modelId="{46C5036A-8834-469B-B8F1-F1DA0F22DC02}" type="pres">
      <dgm:prSet presAssocID="{D2A28D0D-F9BC-4D78-9478-A5A94729137F}" presName="parTx" presStyleLbl="revTx" presStyleIdx="1" presStyleCnt="5">
        <dgm:presLayoutVars>
          <dgm:chMax val="0"/>
          <dgm:chPref val="0"/>
        </dgm:presLayoutVars>
      </dgm:prSet>
      <dgm:spPr/>
    </dgm:pt>
    <dgm:pt modelId="{2871DE6F-C8B0-4ADB-9071-DDBE30AC399C}" type="pres">
      <dgm:prSet presAssocID="{49B8914A-398B-42D1-96D6-F8237C1B5333}" presName="sibTrans" presStyleCnt="0"/>
      <dgm:spPr/>
    </dgm:pt>
    <dgm:pt modelId="{C44AAAF9-1F94-49F7-B571-1E4B026537B9}" type="pres">
      <dgm:prSet presAssocID="{40D6E2D0-B4FC-48FB-887A-046FCF3AA3A8}" presName="compNode" presStyleCnt="0"/>
      <dgm:spPr/>
    </dgm:pt>
    <dgm:pt modelId="{27ADD440-7E65-4672-BB39-ED7ADD7EED7E}" type="pres">
      <dgm:prSet presAssocID="{40D6E2D0-B4FC-48FB-887A-046FCF3AA3A8}" presName="bgRect" presStyleLbl="bgShp" presStyleIdx="2" presStyleCnt="5"/>
      <dgm:spPr>
        <a:noFill/>
      </dgm:spPr>
    </dgm:pt>
    <dgm:pt modelId="{70486C4E-7467-4C62-8E71-1DE148B8BA4C}" type="pres">
      <dgm:prSet presAssocID="{40D6E2D0-B4FC-48FB-887A-046FCF3AA3A8}" presName="iconRect" presStyleLbl="node1" presStyleIdx="2"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Fluxograma"/>
        </a:ext>
      </dgm:extLst>
    </dgm:pt>
    <dgm:pt modelId="{DEF5365D-C594-4092-9C14-7BB8F39FCC76}" type="pres">
      <dgm:prSet presAssocID="{40D6E2D0-B4FC-48FB-887A-046FCF3AA3A8}" presName="spaceRect" presStyleCnt="0"/>
      <dgm:spPr/>
    </dgm:pt>
    <dgm:pt modelId="{00C408E3-CB9C-43A3-BBE1-1EAECBEBCC4F}" type="pres">
      <dgm:prSet presAssocID="{40D6E2D0-B4FC-48FB-887A-046FCF3AA3A8}" presName="parTx" presStyleLbl="revTx" presStyleIdx="2" presStyleCnt="5">
        <dgm:presLayoutVars>
          <dgm:chMax val="0"/>
          <dgm:chPref val="0"/>
        </dgm:presLayoutVars>
      </dgm:prSet>
      <dgm:spPr/>
    </dgm:pt>
    <dgm:pt modelId="{42DF727A-9456-4C74-AF53-5D685FFF74D4}" type="pres">
      <dgm:prSet presAssocID="{2B7BB256-CD51-4A8C-8123-DB8FFF2D9802}" presName="sibTrans" presStyleCnt="0"/>
      <dgm:spPr/>
    </dgm:pt>
    <dgm:pt modelId="{D836E76C-3892-4FC3-A7FD-C64647986AB3}" type="pres">
      <dgm:prSet presAssocID="{7A23C08C-78B4-41AD-8984-B0D39F08A0F0}" presName="compNode" presStyleCnt="0"/>
      <dgm:spPr/>
    </dgm:pt>
    <dgm:pt modelId="{466BF106-55F2-4CD0-9356-9FBAAF2569CE}" type="pres">
      <dgm:prSet presAssocID="{7A23C08C-78B4-41AD-8984-B0D39F08A0F0}" presName="bgRect" presStyleLbl="bgShp" presStyleIdx="3" presStyleCnt="5"/>
      <dgm:spPr>
        <a:noFill/>
      </dgm:spPr>
    </dgm:pt>
    <dgm:pt modelId="{45374195-0D0B-4BC9-9C55-A0884ACC9193}" type="pres">
      <dgm:prSet presAssocID="{7A23C08C-78B4-41AD-8984-B0D39F08A0F0}" presName="iconRect" presStyleLbl="node1" presStyleIdx="3"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oibido"/>
        </a:ext>
      </dgm:extLst>
    </dgm:pt>
    <dgm:pt modelId="{9DBFF691-3188-4492-BDCB-83EFDDA50F68}" type="pres">
      <dgm:prSet presAssocID="{7A23C08C-78B4-41AD-8984-B0D39F08A0F0}" presName="spaceRect" presStyleCnt="0"/>
      <dgm:spPr/>
    </dgm:pt>
    <dgm:pt modelId="{6B8FB643-8BC1-4306-BD09-D22E9B340B46}" type="pres">
      <dgm:prSet presAssocID="{7A23C08C-78B4-41AD-8984-B0D39F08A0F0}" presName="parTx" presStyleLbl="revTx" presStyleIdx="3" presStyleCnt="5">
        <dgm:presLayoutVars>
          <dgm:chMax val="0"/>
          <dgm:chPref val="0"/>
        </dgm:presLayoutVars>
      </dgm:prSet>
      <dgm:spPr/>
    </dgm:pt>
    <dgm:pt modelId="{78526333-3AFC-454E-81B9-5CE1A4CFF261}" type="pres">
      <dgm:prSet presAssocID="{FA4AA661-C4C0-4C83-B6A6-3476B644F943}" presName="sibTrans" presStyleCnt="0"/>
      <dgm:spPr/>
    </dgm:pt>
    <dgm:pt modelId="{7D34844D-47CC-4252-8E2A-B970E59804B3}" type="pres">
      <dgm:prSet presAssocID="{A94A86B6-D454-4C84-931A-A0C8CC123B08}" presName="compNode" presStyleCnt="0"/>
      <dgm:spPr/>
    </dgm:pt>
    <dgm:pt modelId="{5FA6D70D-FB22-4798-A3CF-4959DCEFD55A}" type="pres">
      <dgm:prSet presAssocID="{A94A86B6-D454-4C84-931A-A0C8CC123B08}" presName="bgRect" presStyleLbl="bgShp" presStyleIdx="4" presStyleCnt="5"/>
      <dgm:spPr>
        <a:noFill/>
      </dgm:spPr>
    </dgm:pt>
    <dgm:pt modelId="{E787A0A8-4701-4DB9-AD2F-36C8726D5046}" type="pres">
      <dgm:prSet presAssocID="{A94A86B6-D454-4C84-931A-A0C8CC123B08}" presName="iconRect" presStyleLbl="node1" presStyleIdx="4" presStyleCnt="5"/>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Dólar"/>
        </a:ext>
      </dgm:extLst>
    </dgm:pt>
    <dgm:pt modelId="{411786AD-BAAB-49C4-BD33-E10BB289751E}" type="pres">
      <dgm:prSet presAssocID="{A94A86B6-D454-4C84-931A-A0C8CC123B08}" presName="spaceRect" presStyleCnt="0"/>
      <dgm:spPr/>
    </dgm:pt>
    <dgm:pt modelId="{5D10D527-6CF9-4337-BB47-C777185AFFAC}" type="pres">
      <dgm:prSet presAssocID="{A94A86B6-D454-4C84-931A-A0C8CC123B08}" presName="parTx" presStyleLbl="revTx" presStyleIdx="4" presStyleCnt="5">
        <dgm:presLayoutVars>
          <dgm:chMax val="0"/>
          <dgm:chPref val="0"/>
        </dgm:presLayoutVars>
      </dgm:prSet>
      <dgm:spPr/>
    </dgm:pt>
  </dgm:ptLst>
  <dgm:cxnLst>
    <dgm:cxn modelId="{4B86593A-EC10-4F90-A6C1-E57340F9225F}" srcId="{9D2038DC-7A09-4AD7-9A8C-334EED39FA49}" destId="{68BC1AAE-9538-471B-A9A4-72007C5517A6}" srcOrd="0" destOrd="0" parTransId="{157EAA6B-0986-4688-98FD-4036D71C4FBC}" sibTransId="{EAAF599F-84A3-4895-99B9-F171E3F5D520}"/>
    <dgm:cxn modelId="{C5149A6D-5B94-4526-A034-65BA787E624C}" type="presOf" srcId="{D2A28D0D-F9BC-4D78-9478-A5A94729137F}" destId="{46C5036A-8834-469B-B8F1-F1DA0F22DC02}" srcOrd="0" destOrd="0" presId="urn:microsoft.com/office/officeart/2018/2/layout/IconVerticalSolidList"/>
    <dgm:cxn modelId="{EC958552-2C4A-42D9-9E31-54296487BEC1}" srcId="{9D2038DC-7A09-4AD7-9A8C-334EED39FA49}" destId="{A94A86B6-D454-4C84-931A-A0C8CC123B08}" srcOrd="4" destOrd="0" parTransId="{F8BD992B-B4D2-4500-BFC6-381805B9656D}" sibTransId="{1EAB3FF2-67FA-4B3F-A55E-80CC323DAEB9}"/>
    <dgm:cxn modelId="{7F423C73-1D00-4E25-B4A4-772409D0A77B}" type="presOf" srcId="{68BC1AAE-9538-471B-A9A4-72007C5517A6}" destId="{DE842F1A-2E21-4D9E-9F97-99CE4B475008}" srcOrd="0" destOrd="0" presId="urn:microsoft.com/office/officeart/2018/2/layout/IconVerticalSolidList"/>
    <dgm:cxn modelId="{2D4A2A74-7BDC-4027-BD19-445C8B4D0D91}" srcId="{9D2038DC-7A09-4AD7-9A8C-334EED39FA49}" destId="{40D6E2D0-B4FC-48FB-887A-046FCF3AA3A8}" srcOrd="2" destOrd="0" parTransId="{4A2BEA5E-ED73-4988-86A7-32AF4EC4B53E}" sibTransId="{2B7BB256-CD51-4A8C-8123-DB8FFF2D9802}"/>
    <dgm:cxn modelId="{C5AA958A-236E-4AC5-A87A-36C386D2D8F6}" srcId="{9D2038DC-7A09-4AD7-9A8C-334EED39FA49}" destId="{7A23C08C-78B4-41AD-8984-B0D39F08A0F0}" srcOrd="3" destOrd="0" parTransId="{DA0C0496-1662-401F-BA20-21E288378B58}" sibTransId="{FA4AA661-C4C0-4C83-B6A6-3476B644F943}"/>
    <dgm:cxn modelId="{A04F708D-1258-4250-9F8F-2AE577ED1A69}" type="presOf" srcId="{40D6E2D0-B4FC-48FB-887A-046FCF3AA3A8}" destId="{00C408E3-CB9C-43A3-BBE1-1EAECBEBCC4F}" srcOrd="0" destOrd="0" presId="urn:microsoft.com/office/officeart/2018/2/layout/IconVerticalSolidList"/>
    <dgm:cxn modelId="{A03E6DC5-718D-4C62-9E75-0F6B5133D6C4}" srcId="{9D2038DC-7A09-4AD7-9A8C-334EED39FA49}" destId="{D2A28D0D-F9BC-4D78-9478-A5A94729137F}" srcOrd="1" destOrd="0" parTransId="{8CCFF8A1-0F1A-4B50-A077-157232FE7209}" sibTransId="{49B8914A-398B-42D1-96D6-F8237C1B5333}"/>
    <dgm:cxn modelId="{F5175CD1-8EB7-4801-8970-4A41125C6082}" type="presOf" srcId="{9D2038DC-7A09-4AD7-9A8C-334EED39FA49}" destId="{59647533-5A47-45EA-82E3-EDC6C610DB8F}" srcOrd="0" destOrd="0" presId="urn:microsoft.com/office/officeart/2018/2/layout/IconVerticalSolidList"/>
    <dgm:cxn modelId="{480AE0E6-D7F9-4DF7-8A41-D635D21F1DDE}" type="presOf" srcId="{A94A86B6-D454-4C84-931A-A0C8CC123B08}" destId="{5D10D527-6CF9-4337-BB47-C777185AFFAC}" srcOrd="0" destOrd="0" presId="urn:microsoft.com/office/officeart/2018/2/layout/IconVerticalSolidList"/>
    <dgm:cxn modelId="{F027E6F6-D2DD-4531-A6B1-FFE5A40DC7BE}" type="presOf" srcId="{7A23C08C-78B4-41AD-8984-B0D39F08A0F0}" destId="{6B8FB643-8BC1-4306-BD09-D22E9B340B46}" srcOrd="0" destOrd="0" presId="urn:microsoft.com/office/officeart/2018/2/layout/IconVerticalSolidList"/>
    <dgm:cxn modelId="{EF61F683-F7A8-4E7A-AED9-D6CBDF676FCD}" type="presParOf" srcId="{59647533-5A47-45EA-82E3-EDC6C610DB8F}" destId="{5DFB7B13-673B-4CF1-9A4F-68C69464E8CE}" srcOrd="0" destOrd="0" presId="urn:microsoft.com/office/officeart/2018/2/layout/IconVerticalSolidList"/>
    <dgm:cxn modelId="{7BB2F2DD-319F-4292-AB1F-8A06D05EA64C}" type="presParOf" srcId="{5DFB7B13-673B-4CF1-9A4F-68C69464E8CE}" destId="{67EF5076-CD00-41D6-8FA4-114A1F81E576}" srcOrd="0" destOrd="0" presId="urn:microsoft.com/office/officeart/2018/2/layout/IconVerticalSolidList"/>
    <dgm:cxn modelId="{87C612CE-5A04-47A2-9193-4E46FAEBB322}" type="presParOf" srcId="{5DFB7B13-673B-4CF1-9A4F-68C69464E8CE}" destId="{B33E419F-FBF1-4412-9E97-7812DD4DEFEE}" srcOrd="1" destOrd="0" presId="urn:microsoft.com/office/officeart/2018/2/layout/IconVerticalSolidList"/>
    <dgm:cxn modelId="{3C278100-0470-4533-97A5-AB7909EB326B}" type="presParOf" srcId="{5DFB7B13-673B-4CF1-9A4F-68C69464E8CE}" destId="{160C1145-AC54-4DA0-B077-F6092B3BE506}" srcOrd="2" destOrd="0" presId="urn:microsoft.com/office/officeart/2018/2/layout/IconVerticalSolidList"/>
    <dgm:cxn modelId="{14AB28BE-6267-40B1-ACCE-1D686B401C9D}" type="presParOf" srcId="{5DFB7B13-673B-4CF1-9A4F-68C69464E8CE}" destId="{DE842F1A-2E21-4D9E-9F97-99CE4B475008}" srcOrd="3" destOrd="0" presId="urn:microsoft.com/office/officeart/2018/2/layout/IconVerticalSolidList"/>
    <dgm:cxn modelId="{15A90795-9024-45A8-98F1-44ACC6C72986}" type="presParOf" srcId="{59647533-5A47-45EA-82E3-EDC6C610DB8F}" destId="{D2DC2FD0-0958-42B8-9E59-1C3447D0B359}" srcOrd="1" destOrd="0" presId="urn:microsoft.com/office/officeart/2018/2/layout/IconVerticalSolidList"/>
    <dgm:cxn modelId="{F51EE128-8B2D-4137-9A42-800BEA98618D}" type="presParOf" srcId="{59647533-5A47-45EA-82E3-EDC6C610DB8F}" destId="{47F3633C-A29B-4094-9C2B-13ADDF138DEB}" srcOrd="2" destOrd="0" presId="urn:microsoft.com/office/officeart/2018/2/layout/IconVerticalSolidList"/>
    <dgm:cxn modelId="{F4A7A01B-2F4A-4ED1-B72E-0ABEF1364BC8}" type="presParOf" srcId="{47F3633C-A29B-4094-9C2B-13ADDF138DEB}" destId="{0569A07B-1527-4FCC-B19A-260303032B89}" srcOrd="0" destOrd="0" presId="urn:microsoft.com/office/officeart/2018/2/layout/IconVerticalSolidList"/>
    <dgm:cxn modelId="{D8FD6DAD-CF3A-454C-8AF0-F44E9602D023}" type="presParOf" srcId="{47F3633C-A29B-4094-9C2B-13ADDF138DEB}" destId="{38348168-9271-4C4D-AA19-0889C1ACEB96}" srcOrd="1" destOrd="0" presId="urn:microsoft.com/office/officeart/2018/2/layout/IconVerticalSolidList"/>
    <dgm:cxn modelId="{885BC6AD-0874-4684-9914-B70FA2310FF9}" type="presParOf" srcId="{47F3633C-A29B-4094-9C2B-13ADDF138DEB}" destId="{629775F4-B3F7-4016-95EE-78A4469B4929}" srcOrd="2" destOrd="0" presId="urn:microsoft.com/office/officeart/2018/2/layout/IconVerticalSolidList"/>
    <dgm:cxn modelId="{3265A698-5F68-4C26-9AAB-56CCF6671764}" type="presParOf" srcId="{47F3633C-A29B-4094-9C2B-13ADDF138DEB}" destId="{46C5036A-8834-469B-B8F1-F1DA0F22DC02}" srcOrd="3" destOrd="0" presId="urn:microsoft.com/office/officeart/2018/2/layout/IconVerticalSolidList"/>
    <dgm:cxn modelId="{FC2A788B-4129-46FE-B0F9-C0A5C45EFF21}" type="presParOf" srcId="{59647533-5A47-45EA-82E3-EDC6C610DB8F}" destId="{2871DE6F-C8B0-4ADB-9071-DDBE30AC399C}" srcOrd="3" destOrd="0" presId="urn:microsoft.com/office/officeart/2018/2/layout/IconVerticalSolidList"/>
    <dgm:cxn modelId="{F918E0FF-B974-4D2C-BAFA-DEAF37D6E0D5}" type="presParOf" srcId="{59647533-5A47-45EA-82E3-EDC6C610DB8F}" destId="{C44AAAF9-1F94-49F7-B571-1E4B026537B9}" srcOrd="4" destOrd="0" presId="urn:microsoft.com/office/officeart/2018/2/layout/IconVerticalSolidList"/>
    <dgm:cxn modelId="{FDABD5C4-6145-4AFC-B571-20F153C12C78}" type="presParOf" srcId="{C44AAAF9-1F94-49F7-B571-1E4B026537B9}" destId="{27ADD440-7E65-4672-BB39-ED7ADD7EED7E}" srcOrd="0" destOrd="0" presId="urn:microsoft.com/office/officeart/2018/2/layout/IconVerticalSolidList"/>
    <dgm:cxn modelId="{ACDFDB73-F661-435A-A68B-0B3F8A344334}" type="presParOf" srcId="{C44AAAF9-1F94-49F7-B571-1E4B026537B9}" destId="{70486C4E-7467-4C62-8E71-1DE148B8BA4C}" srcOrd="1" destOrd="0" presId="urn:microsoft.com/office/officeart/2018/2/layout/IconVerticalSolidList"/>
    <dgm:cxn modelId="{EFCDB190-E79E-4FD5-8A65-E839A2822ADC}" type="presParOf" srcId="{C44AAAF9-1F94-49F7-B571-1E4B026537B9}" destId="{DEF5365D-C594-4092-9C14-7BB8F39FCC76}" srcOrd="2" destOrd="0" presId="urn:microsoft.com/office/officeart/2018/2/layout/IconVerticalSolidList"/>
    <dgm:cxn modelId="{5F000F43-42A0-468B-B2E2-700BD85DB4C9}" type="presParOf" srcId="{C44AAAF9-1F94-49F7-B571-1E4B026537B9}" destId="{00C408E3-CB9C-43A3-BBE1-1EAECBEBCC4F}" srcOrd="3" destOrd="0" presId="urn:microsoft.com/office/officeart/2018/2/layout/IconVerticalSolidList"/>
    <dgm:cxn modelId="{677FF8D0-4E06-4C1D-885D-4B933DFAA1A2}" type="presParOf" srcId="{59647533-5A47-45EA-82E3-EDC6C610DB8F}" destId="{42DF727A-9456-4C74-AF53-5D685FFF74D4}" srcOrd="5" destOrd="0" presId="urn:microsoft.com/office/officeart/2018/2/layout/IconVerticalSolidList"/>
    <dgm:cxn modelId="{6E9032B3-00E0-4DA5-94C4-73373E5B37F3}" type="presParOf" srcId="{59647533-5A47-45EA-82E3-EDC6C610DB8F}" destId="{D836E76C-3892-4FC3-A7FD-C64647986AB3}" srcOrd="6" destOrd="0" presId="urn:microsoft.com/office/officeart/2018/2/layout/IconVerticalSolidList"/>
    <dgm:cxn modelId="{D5975F9A-E6B6-4B04-8ACF-0B12E5604396}" type="presParOf" srcId="{D836E76C-3892-4FC3-A7FD-C64647986AB3}" destId="{466BF106-55F2-4CD0-9356-9FBAAF2569CE}" srcOrd="0" destOrd="0" presId="urn:microsoft.com/office/officeart/2018/2/layout/IconVerticalSolidList"/>
    <dgm:cxn modelId="{DCBBB9F8-F8EF-4A98-8FB4-E6422512088F}" type="presParOf" srcId="{D836E76C-3892-4FC3-A7FD-C64647986AB3}" destId="{45374195-0D0B-4BC9-9C55-A0884ACC9193}" srcOrd="1" destOrd="0" presId="urn:microsoft.com/office/officeart/2018/2/layout/IconVerticalSolidList"/>
    <dgm:cxn modelId="{5EA0D384-91C9-4DDD-9740-2CFFC43DA847}" type="presParOf" srcId="{D836E76C-3892-4FC3-A7FD-C64647986AB3}" destId="{9DBFF691-3188-4492-BDCB-83EFDDA50F68}" srcOrd="2" destOrd="0" presId="urn:microsoft.com/office/officeart/2018/2/layout/IconVerticalSolidList"/>
    <dgm:cxn modelId="{764783B2-5A84-4E87-BBD8-80513948ECC2}" type="presParOf" srcId="{D836E76C-3892-4FC3-A7FD-C64647986AB3}" destId="{6B8FB643-8BC1-4306-BD09-D22E9B340B46}" srcOrd="3" destOrd="0" presId="urn:microsoft.com/office/officeart/2018/2/layout/IconVerticalSolidList"/>
    <dgm:cxn modelId="{9859F838-47EE-4CF9-B4B1-EF89BF9B1C5C}" type="presParOf" srcId="{59647533-5A47-45EA-82E3-EDC6C610DB8F}" destId="{78526333-3AFC-454E-81B9-5CE1A4CFF261}" srcOrd="7" destOrd="0" presId="urn:microsoft.com/office/officeart/2018/2/layout/IconVerticalSolidList"/>
    <dgm:cxn modelId="{0B06F00C-8B19-451E-8C3F-E6949CB471D3}" type="presParOf" srcId="{59647533-5A47-45EA-82E3-EDC6C610DB8F}" destId="{7D34844D-47CC-4252-8E2A-B970E59804B3}" srcOrd="8" destOrd="0" presId="urn:microsoft.com/office/officeart/2018/2/layout/IconVerticalSolidList"/>
    <dgm:cxn modelId="{144E9CF6-A2D3-44AE-B2C3-ED3DBB85B53C}" type="presParOf" srcId="{7D34844D-47CC-4252-8E2A-B970E59804B3}" destId="{5FA6D70D-FB22-4798-A3CF-4959DCEFD55A}" srcOrd="0" destOrd="0" presId="urn:microsoft.com/office/officeart/2018/2/layout/IconVerticalSolidList"/>
    <dgm:cxn modelId="{9519DD83-5297-4517-B04D-DCE7B3D5E058}" type="presParOf" srcId="{7D34844D-47CC-4252-8E2A-B970E59804B3}" destId="{E787A0A8-4701-4DB9-AD2F-36C8726D5046}" srcOrd="1" destOrd="0" presId="urn:microsoft.com/office/officeart/2018/2/layout/IconVerticalSolidList"/>
    <dgm:cxn modelId="{B9DF76D7-434B-41AB-98DE-D0AF8721BF26}" type="presParOf" srcId="{7D34844D-47CC-4252-8E2A-B970E59804B3}" destId="{411786AD-BAAB-49C4-BD33-E10BB289751E}" srcOrd="2" destOrd="0" presId="urn:microsoft.com/office/officeart/2018/2/layout/IconVerticalSolidList"/>
    <dgm:cxn modelId="{5149118F-6ABB-4FE4-AAC7-3EA4A2121B5D}" type="presParOf" srcId="{7D34844D-47CC-4252-8E2A-B970E59804B3}" destId="{5D10D527-6CF9-4337-BB47-C777185AFFA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F5076-CD00-41D6-8FA4-114A1F81E576}">
      <dsp:nvSpPr>
        <dsp:cNvPr id="0" name=""/>
        <dsp:cNvSpPr/>
      </dsp:nvSpPr>
      <dsp:spPr>
        <a:xfrm>
          <a:off x="0" y="4345"/>
          <a:ext cx="6979921" cy="9256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B33E419F-FBF1-4412-9E97-7812DD4DEFEE}">
      <dsp:nvSpPr>
        <dsp:cNvPr id="0" name=""/>
        <dsp:cNvSpPr/>
      </dsp:nvSpPr>
      <dsp:spPr>
        <a:xfrm>
          <a:off x="280004" y="212613"/>
          <a:ext cx="509098" cy="5090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842F1A-2E21-4D9E-9F97-99CE4B475008}">
      <dsp:nvSpPr>
        <dsp:cNvPr id="0" name=""/>
        <dsp:cNvSpPr/>
      </dsp:nvSpPr>
      <dsp:spPr>
        <a:xfrm>
          <a:off x="1069107" y="4345"/>
          <a:ext cx="5910813" cy="92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63" tIns="97963" rIns="97963" bIns="97963" numCol="1" spcCol="1270" anchor="ctr" anchorCtr="0">
          <a:noAutofit/>
        </a:bodyPr>
        <a:lstStyle/>
        <a:p>
          <a:pPr marL="0" lvl="0" indent="0" algn="l" defTabSz="711200">
            <a:lnSpc>
              <a:spcPct val="100000"/>
            </a:lnSpc>
            <a:spcBef>
              <a:spcPct val="0"/>
            </a:spcBef>
            <a:spcAft>
              <a:spcPct val="35000"/>
            </a:spcAft>
            <a:buNone/>
          </a:pPr>
          <a:r>
            <a:rPr lang="pt-BR" sz="1600" kern="1200" dirty="0">
              <a:solidFill>
                <a:schemeClr val="tx2"/>
              </a:solidFill>
              <a:latin typeface="Arial" panose="020B0604020202020204" pitchFamily="34" charset="0"/>
              <a:cs typeface="Arial" panose="020B0604020202020204" pitchFamily="34" charset="0"/>
            </a:rPr>
            <a:t>O componente financeiro de TFS e TFU compensa diferenças entre custos efetivamente incorridos e a receita obtida pelas tarifas vigentes. </a:t>
          </a:r>
          <a:endParaRPr lang="en-US" sz="1600" kern="1200" dirty="0">
            <a:solidFill>
              <a:schemeClr val="tx2"/>
            </a:solidFill>
            <a:latin typeface="Arial" panose="020B0604020202020204" pitchFamily="34" charset="0"/>
            <a:cs typeface="Arial" panose="020B0604020202020204" pitchFamily="34" charset="0"/>
          </a:endParaRPr>
        </a:p>
      </dsp:txBody>
      <dsp:txXfrm>
        <a:off x="1069107" y="4345"/>
        <a:ext cx="5910813" cy="925633"/>
      </dsp:txXfrm>
    </dsp:sp>
    <dsp:sp modelId="{0569A07B-1527-4FCC-B19A-260303032B89}">
      <dsp:nvSpPr>
        <dsp:cNvPr id="0" name=""/>
        <dsp:cNvSpPr/>
      </dsp:nvSpPr>
      <dsp:spPr>
        <a:xfrm>
          <a:off x="0" y="1161388"/>
          <a:ext cx="6979921" cy="9256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38348168-9271-4C4D-AA19-0889C1ACEB96}">
      <dsp:nvSpPr>
        <dsp:cNvPr id="0" name=""/>
        <dsp:cNvSpPr/>
      </dsp:nvSpPr>
      <dsp:spPr>
        <a:xfrm>
          <a:off x="280004" y="1369655"/>
          <a:ext cx="509098" cy="5090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C5036A-8834-469B-B8F1-F1DA0F22DC02}">
      <dsp:nvSpPr>
        <dsp:cNvPr id="0" name=""/>
        <dsp:cNvSpPr/>
      </dsp:nvSpPr>
      <dsp:spPr>
        <a:xfrm>
          <a:off x="1069107" y="1161388"/>
          <a:ext cx="5910813" cy="92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63" tIns="97963" rIns="97963" bIns="97963" numCol="1" spcCol="1270" anchor="ctr" anchorCtr="0">
          <a:noAutofit/>
        </a:bodyPr>
        <a:lstStyle/>
        <a:p>
          <a:pPr marL="0" lvl="0" indent="0" algn="l" defTabSz="711200">
            <a:lnSpc>
              <a:spcPct val="100000"/>
            </a:lnSpc>
            <a:spcBef>
              <a:spcPct val="0"/>
            </a:spcBef>
            <a:spcAft>
              <a:spcPct val="35000"/>
            </a:spcAft>
            <a:buNone/>
          </a:pPr>
          <a:r>
            <a:rPr lang="pt-BR" sz="1600" kern="1200" dirty="0">
              <a:solidFill>
                <a:schemeClr val="tx2"/>
              </a:solidFill>
              <a:latin typeface="Arial" panose="020B0604020202020204" pitchFamily="34" charset="0"/>
              <a:cs typeface="Arial" panose="020B0604020202020204" pitchFamily="34" charset="0"/>
            </a:rPr>
            <a:t>Para esse cálculo a ADASA aplicou a tarifa da Parcela A de 2025 ao mercado de todo o ano, embora sua vigência tenha iniciado apenas em junho. </a:t>
          </a:r>
          <a:endParaRPr lang="en-US" sz="1600" kern="1200" dirty="0">
            <a:solidFill>
              <a:schemeClr val="tx2"/>
            </a:solidFill>
            <a:latin typeface="Arial" panose="020B0604020202020204" pitchFamily="34" charset="0"/>
            <a:cs typeface="Arial" panose="020B0604020202020204" pitchFamily="34" charset="0"/>
          </a:endParaRPr>
        </a:p>
      </dsp:txBody>
      <dsp:txXfrm>
        <a:off x="1069107" y="1161388"/>
        <a:ext cx="5910813" cy="925633"/>
      </dsp:txXfrm>
    </dsp:sp>
    <dsp:sp modelId="{27ADD440-7E65-4672-BB39-ED7ADD7EED7E}">
      <dsp:nvSpPr>
        <dsp:cNvPr id="0" name=""/>
        <dsp:cNvSpPr/>
      </dsp:nvSpPr>
      <dsp:spPr>
        <a:xfrm>
          <a:off x="0" y="2318430"/>
          <a:ext cx="6979921" cy="9256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70486C4E-7467-4C62-8E71-1DE148B8BA4C}">
      <dsp:nvSpPr>
        <dsp:cNvPr id="0" name=""/>
        <dsp:cNvSpPr/>
      </dsp:nvSpPr>
      <dsp:spPr>
        <a:xfrm>
          <a:off x="280004" y="2526698"/>
          <a:ext cx="509098" cy="5090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C408E3-CB9C-43A3-BBE1-1EAECBEBCC4F}">
      <dsp:nvSpPr>
        <dsp:cNvPr id="0" name=""/>
        <dsp:cNvSpPr/>
      </dsp:nvSpPr>
      <dsp:spPr>
        <a:xfrm>
          <a:off x="1069107" y="2318430"/>
          <a:ext cx="5910813" cy="92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63" tIns="97963" rIns="97963" bIns="97963" numCol="1" spcCol="1270" anchor="ctr" anchorCtr="0">
          <a:noAutofit/>
        </a:bodyPr>
        <a:lstStyle/>
        <a:p>
          <a:pPr marL="0" lvl="0" indent="0" algn="l" defTabSz="711200">
            <a:lnSpc>
              <a:spcPct val="100000"/>
            </a:lnSpc>
            <a:spcBef>
              <a:spcPct val="0"/>
            </a:spcBef>
            <a:spcAft>
              <a:spcPct val="35000"/>
            </a:spcAft>
            <a:buNone/>
          </a:pPr>
          <a:r>
            <a:rPr lang="pt-BR" sz="1600" kern="1200" dirty="0">
              <a:solidFill>
                <a:schemeClr val="tx2"/>
              </a:solidFill>
              <a:latin typeface="Arial" panose="020B0604020202020204" pitchFamily="34" charset="0"/>
              <a:cs typeface="Arial" panose="020B0604020202020204" pitchFamily="34" charset="0"/>
            </a:rPr>
            <a:t>Entre janeiro e maio, permaneceu vigente a tarifa definida na movimentação tarifária de 2024 e que deveria ser considerada no cálculo desse componente. </a:t>
          </a:r>
          <a:endParaRPr lang="en-US" sz="1600" kern="1200" dirty="0">
            <a:solidFill>
              <a:schemeClr val="tx2"/>
            </a:solidFill>
            <a:latin typeface="Arial" panose="020B0604020202020204" pitchFamily="34" charset="0"/>
            <a:cs typeface="Arial" panose="020B0604020202020204" pitchFamily="34" charset="0"/>
          </a:endParaRPr>
        </a:p>
      </dsp:txBody>
      <dsp:txXfrm>
        <a:off x="1069107" y="2318430"/>
        <a:ext cx="5910813" cy="925633"/>
      </dsp:txXfrm>
    </dsp:sp>
    <dsp:sp modelId="{466BF106-55F2-4CD0-9356-9FBAAF2569CE}">
      <dsp:nvSpPr>
        <dsp:cNvPr id="0" name=""/>
        <dsp:cNvSpPr/>
      </dsp:nvSpPr>
      <dsp:spPr>
        <a:xfrm>
          <a:off x="0" y="3475472"/>
          <a:ext cx="6979921" cy="9256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45374195-0D0B-4BC9-9C55-A0884ACC9193}">
      <dsp:nvSpPr>
        <dsp:cNvPr id="0" name=""/>
        <dsp:cNvSpPr/>
      </dsp:nvSpPr>
      <dsp:spPr>
        <a:xfrm>
          <a:off x="280004" y="3683740"/>
          <a:ext cx="509098" cy="5090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B643-8BC1-4306-BD09-D22E9B340B46}">
      <dsp:nvSpPr>
        <dsp:cNvPr id="0" name=""/>
        <dsp:cNvSpPr/>
      </dsp:nvSpPr>
      <dsp:spPr>
        <a:xfrm>
          <a:off x="1069107" y="3475472"/>
          <a:ext cx="5910813" cy="92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63" tIns="97963" rIns="97963" bIns="97963" numCol="1" spcCol="1270" anchor="ctr" anchorCtr="0">
          <a:noAutofit/>
        </a:bodyPr>
        <a:lstStyle/>
        <a:p>
          <a:pPr marL="0" lvl="0" indent="0" algn="l" defTabSz="711200">
            <a:lnSpc>
              <a:spcPct val="100000"/>
            </a:lnSpc>
            <a:spcBef>
              <a:spcPct val="0"/>
            </a:spcBef>
            <a:spcAft>
              <a:spcPct val="35000"/>
            </a:spcAft>
            <a:buNone/>
          </a:pPr>
          <a:r>
            <a:rPr lang="pt-BR" sz="1600" kern="1200" dirty="0">
              <a:solidFill>
                <a:schemeClr val="tx2"/>
              </a:solidFill>
              <a:latin typeface="Arial" panose="020B0604020202020204" pitchFamily="34" charset="0"/>
              <a:cs typeface="Arial" panose="020B0604020202020204" pitchFamily="34" charset="0"/>
            </a:rPr>
            <a:t>Ademais, no encerramento de 2025, houve atualização nos dados, os quais devem ser considerados no cálculo. </a:t>
          </a:r>
          <a:endParaRPr lang="en-US" sz="1600" kern="1200" dirty="0">
            <a:solidFill>
              <a:schemeClr val="tx2"/>
            </a:solidFill>
            <a:latin typeface="Arial" panose="020B0604020202020204" pitchFamily="34" charset="0"/>
            <a:cs typeface="Arial" panose="020B0604020202020204" pitchFamily="34" charset="0"/>
          </a:endParaRPr>
        </a:p>
      </dsp:txBody>
      <dsp:txXfrm>
        <a:off x="1069107" y="3475472"/>
        <a:ext cx="5910813" cy="925633"/>
      </dsp:txXfrm>
    </dsp:sp>
    <dsp:sp modelId="{5FA6D70D-FB22-4798-A3CF-4959DCEFD55A}">
      <dsp:nvSpPr>
        <dsp:cNvPr id="0" name=""/>
        <dsp:cNvSpPr/>
      </dsp:nvSpPr>
      <dsp:spPr>
        <a:xfrm>
          <a:off x="0" y="4632515"/>
          <a:ext cx="6979921" cy="925633"/>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sp>
    <dsp:sp modelId="{E787A0A8-4701-4DB9-AD2F-36C8726D5046}">
      <dsp:nvSpPr>
        <dsp:cNvPr id="0" name=""/>
        <dsp:cNvSpPr/>
      </dsp:nvSpPr>
      <dsp:spPr>
        <a:xfrm>
          <a:off x="280004" y="4840783"/>
          <a:ext cx="509098" cy="5090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10D527-6CF9-4337-BB47-C777185AFFAC}">
      <dsp:nvSpPr>
        <dsp:cNvPr id="0" name=""/>
        <dsp:cNvSpPr/>
      </dsp:nvSpPr>
      <dsp:spPr>
        <a:xfrm>
          <a:off x="1069107" y="4632515"/>
          <a:ext cx="5910813" cy="925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963" tIns="97963" rIns="97963" bIns="97963" numCol="1" spcCol="1270" anchor="ctr" anchorCtr="0">
          <a:noAutofit/>
        </a:bodyPr>
        <a:lstStyle/>
        <a:p>
          <a:pPr marL="0" lvl="0" indent="0" algn="l" defTabSz="711200">
            <a:lnSpc>
              <a:spcPct val="100000"/>
            </a:lnSpc>
            <a:spcBef>
              <a:spcPct val="0"/>
            </a:spcBef>
            <a:spcAft>
              <a:spcPct val="35000"/>
            </a:spcAft>
            <a:buNone/>
          </a:pPr>
          <a:r>
            <a:rPr lang="pt-BR" sz="1600" kern="1200" dirty="0">
              <a:solidFill>
                <a:schemeClr val="tx2"/>
              </a:solidFill>
              <a:latin typeface="Arial" panose="020B0604020202020204" pitchFamily="34" charset="0"/>
              <a:cs typeface="Arial" panose="020B0604020202020204" pitchFamily="34" charset="0"/>
            </a:rPr>
            <a:t>A Caesb solicita a alteração do componente financeiro da Parcela A, considerando o montante de </a:t>
          </a:r>
          <a:r>
            <a:rPr lang="pt-BR" sz="1600" b="1" kern="1200" dirty="0">
              <a:solidFill>
                <a:schemeClr val="tx2"/>
              </a:solidFill>
              <a:latin typeface="Arial" panose="020B0604020202020204" pitchFamily="34" charset="0"/>
              <a:cs typeface="Arial" panose="020B0604020202020204" pitchFamily="34" charset="0"/>
            </a:rPr>
            <a:t>R$ 11,5 milhões</a:t>
          </a:r>
          <a:r>
            <a:rPr lang="pt-BR" sz="1600" kern="1200" dirty="0">
              <a:solidFill>
                <a:schemeClr val="tx2"/>
              </a:solidFill>
              <a:latin typeface="Arial" panose="020B0604020202020204" pitchFamily="34" charset="0"/>
              <a:cs typeface="Arial" panose="020B0604020202020204" pitchFamily="34" charset="0"/>
            </a:rPr>
            <a:t>.</a:t>
          </a:r>
          <a:endParaRPr lang="en-US" sz="1600" kern="1200" dirty="0">
            <a:solidFill>
              <a:schemeClr val="tx2"/>
            </a:solidFill>
            <a:latin typeface="Arial" panose="020B0604020202020204" pitchFamily="34" charset="0"/>
            <a:cs typeface="Arial" panose="020B0604020202020204" pitchFamily="34" charset="0"/>
          </a:endParaRPr>
        </a:p>
      </dsp:txBody>
      <dsp:txXfrm>
        <a:off x="1069107" y="4632515"/>
        <a:ext cx="5910813" cy="9256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CD7F2A-913E-4D57-93E8-2C8F370C8691}" type="datetimeFigureOut">
              <a:t>06/04/2026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41138-BE11-493A-8317-35526418D39D}" type="slidenum">
              <a:t>‹nº›</a:t>
            </a:fld>
            <a:endParaRPr lang="en-US"/>
          </a:p>
        </p:txBody>
      </p:sp>
    </p:spTree>
    <p:extLst>
      <p:ext uri="{BB962C8B-B14F-4D97-AF65-F5344CB8AC3E}">
        <p14:creationId xmlns:p14="http://schemas.microsoft.com/office/powerpoint/2010/main" val="101366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Origem</a:t>
            </a:r>
            <a:r>
              <a:rPr lang="en-US"/>
              <a:t> da imagem: biblioteca de conteúdos do Microsoft 365</a:t>
            </a:r>
          </a:p>
        </p:txBody>
      </p:sp>
      <p:sp>
        <p:nvSpPr>
          <p:cNvPr id="4" name="Slide Number Placeholder 3"/>
          <p:cNvSpPr>
            <a:spLocks noGrp="1"/>
          </p:cNvSpPr>
          <p:nvPr>
            <p:ph type="sldNum" sz="quarter" idx="5"/>
          </p:nvPr>
        </p:nvSpPr>
        <p:spPr/>
        <p:txBody>
          <a:bodyPr/>
          <a:lstStyle/>
          <a:p>
            <a:fld id="{9AA1D6E6-2C34-4F95-B152-C3E5ABBD0B32}" type="slidenum">
              <a:t>1</a:t>
            </a:fld>
            <a:endParaRPr lang="en-US"/>
          </a:p>
        </p:txBody>
      </p:sp>
    </p:spTree>
    <p:extLst>
      <p:ext uri="{BB962C8B-B14F-4D97-AF65-F5344CB8AC3E}">
        <p14:creationId xmlns:p14="http://schemas.microsoft.com/office/powerpoint/2010/main" val="219688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 Reajuste Tarifário Anual (RTA) de 2026 da Companhia de Saneamento Ambiental do Distrito Federal (CAESB) está fundamentado no Contrato de Concessão nº 001/2006-ADASA e na Lei Federal nº 11.445/2007, que estabelece as diretrizes nacionais para o saneamento básico. A Cláusula Sétima do contrato define os mecanismos de reajuste anual e de revisão tarifária periódica, assegurando a recomposição inflacionária e a preservação do equilíbrio econômico-financeiro da concessão. Além disso, o contrato prevê a possibilidade de Revisão Tarifária Extraordinária quando fatos supervenientes impactam, de forma direta e comprovada, os custos do prestador de serviços. Nesse contexto, o RTA 2026 tem como objetivo central reconhecer custos operacionais e financeiros que não foram capturados em processos tarifários anteriores, evitando defasagens que comprometam a sustentabilidade da prestação dos serviços de abastecimento de água e esgotamento sanitário no Distrito Federal. A Nota Técnica que fundamenta este reajuste apresenta, de forma estruturada, justificativas técnicas, jurídicas e econômicas para a inclusão de custos extraordinários, remuneração de investimentos não reconhecidos e ajustes em componentes financeiros regulatórios. Entre os principais pontos abordados estão: a necessidade de cobertura de despesas com descarte ambientalmente adequado de resíduos sólidos, exigidas por legislação distrital específica; a remuneração de ativos exclusivos da CAESB vinculados ao Sistema Corumbá, que foram excluídos da 4ª Revisão Tarifária Periódica (RTP); e a recomposição de custos com serviços de conservação e manutenção, impactados por novos contratos firmados em bases de preços atualizadas. Dessa forma, o RTA 2026 se apresenta como um instrumento essencial para alinhar a tarifa aos custos reais e eficientes da operação, garantindo previsibilidade regulatória, continuidade dos serviços e manutenção dos padrões de qualidade definidos pela ADASA, ao mesmo tempo em que protege os usuários de desequilíbrios futuros mais abruptos.</a:t>
            </a:r>
          </a:p>
        </p:txBody>
      </p:sp>
      <p:sp>
        <p:nvSpPr>
          <p:cNvPr id="4" name="Slide Number Placeholder 3"/>
          <p:cNvSpPr>
            <a:spLocks noGrp="1"/>
          </p:cNvSpPr>
          <p:nvPr>
            <p:ph type="sldNum" sz="quarter" idx="5"/>
          </p:nvPr>
        </p:nvSpPr>
        <p:spPr/>
        <p:txBody>
          <a:bodyPr/>
          <a:lstStyle/>
          <a:p>
            <a:fld id="{9AA1D6E6-2C34-4F95-B152-C3E5ABBD0B32}" type="slidenum">
              <a:t>2</a:t>
            </a:fld>
            <a:endParaRPr lang="en-US"/>
          </a:p>
        </p:txBody>
      </p:sp>
    </p:spTree>
    <p:extLst>
      <p:ext uri="{BB962C8B-B14F-4D97-AF65-F5344CB8AC3E}">
        <p14:creationId xmlns:p14="http://schemas.microsoft.com/office/powerpoint/2010/main" val="314360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Os custos operacionais relacionados ao descarte ambientalmente adequado de resíduos sólidos oriundos dos processos de tratamento de esgoto representam um dos principais pleitos apresentados no RTA 2026. A Lei Distrital nº 5.610/2016, regulamentada pelo Decreto nº 37.568/2016, atribuiu aos grandes geradores de resíduos sólidos a responsabilidade integral pelo gerenciamento e pela destinação final ambientalmente adequada, incluindo o ônus financeiro correspondente. A CAESB, em razão da escala e natureza de suas operações, enquadra-se como grande geradora, produzindo resíduos provenientes de estações de tratamento de esgoto (ETEs), elevatórias de esgotos brutos (EEBs), manutenção de redes, limpeza de poços, além de gorduras e macrófitas aquáticas retiradas do Lago Paranoá. Esses resíduos são destinados principalmente ao Aterro Sanitário de Brasília (ASB) e à Unidade de Recebimento de Entulhos (URE), ambos operados pelo Serviço de Limpeza Urbana do Distrito Federal (SLU). Embora os preços públicos para esses serviços tenham sido definidos pela Resolução ADASA nº 14/2016, a cobrança efetiva tornou-se obrigatória a partir de 1º de janeiro de 2021, conforme Decreto Distrital nº 39.968/2019. Em 2025, a CAESB foi formalmente notificada pelo SLU para regularização dos valores devidos desde 2021, resultando no pagamento retroativo de aproximadamente R$ 6,79 milhões, após validação técnica dos dados. Esse custo não havia sido considerado na 4ª RTP, concluída em 2024, nem será integralmente capturado na 5ª RTP, gerando uma lacuna de cobertura tarifária. Adicionalmente, a natureza contínua da geração de resíduos impõe a necessidade de prever o custo anual recorrente para 2026, estimado em R$ 1,81 milhão. O reconhecimento desses valores no Componente Financeiro do RTA 2026 é, portanto, essencial para assegurar a conformidade legal, evitar passivos regulatórios e manter o equilíbrio econômico-financeiro da concessão. 
 Origem da imagem: biblioteca de conteúdos do Microsoft 365</a:t>
            </a:r>
          </a:p>
        </p:txBody>
      </p:sp>
      <p:sp>
        <p:nvSpPr>
          <p:cNvPr id="4" name="Slide Number Placeholder 3"/>
          <p:cNvSpPr>
            <a:spLocks noGrp="1"/>
          </p:cNvSpPr>
          <p:nvPr>
            <p:ph type="sldNum" sz="quarter" idx="5"/>
          </p:nvPr>
        </p:nvSpPr>
        <p:spPr/>
        <p:txBody>
          <a:bodyPr/>
          <a:lstStyle/>
          <a:p>
            <a:fld id="{9AA1D6E6-2C34-4F95-B152-C3E5ABBD0B32}" type="slidenum">
              <a:t>3</a:t>
            </a:fld>
            <a:endParaRPr lang="en-US"/>
          </a:p>
        </p:txBody>
      </p:sp>
    </p:spTree>
    <p:extLst>
      <p:ext uri="{BB962C8B-B14F-4D97-AF65-F5344CB8AC3E}">
        <p14:creationId xmlns:p14="http://schemas.microsoft.com/office/powerpoint/2010/main" val="3855157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Os custos operacionais com serviços de conservação e manutenção dos sistemas de abastecimento de água e esgotamento sanitário constituem outro eixo central do pleito apresentado no RTA 2026. Na 4ª RTP, concluída em junho de 2024, esses custos foram apurados com base nos valores incorridos em 2023, refletindo contratos firmados a partir do Pregão Eletrônico nº 321/2021, cuja base de preços era a Tabela BGCU da CAESB com data-base de outubro de 2020. Em 2025, entretanto, passaram a vigorar novos contratos decorrentes do Pregão Eletrônico nº 90.168/2024, elaborados com base na Tabela de Preços com data-base de janeiro de 2024. Essa atualização incorporou uma inflação acumulada de 26,15% medida pelo IPCA, além de refletir a ampliação da infraestrutura operacional, com crescimento estimado de 4% nas redes e 5% nas ligações. A mudança de base contratual resultou em elevação significativa dos custos efetivamente incorridos, sem a correspondente atualização tarifária, uma vez que o RTA 2025 não foi suficiente para absorver essa variação. É importante destacar que os novos contratos foram firmados por meio de pregão eletrônico, garantindo ampla competitividade e manutenção da qualidade técnica exigida pela reguladora, especialmente no cumprimento dos prazos de atendimento definidos pela Resolução ADASA nº 14/2011. Assim, a elevação dos custos não decorre de ineficiência, mas de atualização necessária para refletir os preços de mercado e assegurar a continuidade e a qualidade dos serviços prestados à população.</a:t>
            </a:r>
          </a:p>
        </p:txBody>
      </p:sp>
      <p:sp>
        <p:nvSpPr>
          <p:cNvPr id="4" name="Slide Number Placeholder 3"/>
          <p:cNvSpPr>
            <a:spLocks noGrp="1"/>
          </p:cNvSpPr>
          <p:nvPr>
            <p:ph type="sldNum" sz="quarter" idx="5"/>
          </p:nvPr>
        </p:nvSpPr>
        <p:spPr/>
        <p:txBody>
          <a:bodyPr/>
          <a:lstStyle/>
          <a:p>
            <a:fld id="{9AA1D6E6-2C34-4F95-B152-C3E5ABBD0B32}" type="slidenum">
              <a:t>4</a:t>
            </a:fld>
            <a:endParaRPr lang="en-US"/>
          </a:p>
        </p:txBody>
      </p:sp>
    </p:spTree>
    <p:extLst>
      <p:ext uri="{BB962C8B-B14F-4D97-AF65-F5344CB8AC3E}">
        <p14:creationId xmlns:p14="http://schemas.microsoft.com/office/powerpoint/2010/main" val="2559779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 análise comparativa entre os custos de conservação e manutenção considerados na 4ª RTP e os valores efetivamente incorridos em 2025 evidencia uma defasagem relevante, com impacto direto no equilíbrio econômico-financeiro da concessão. Enquanto os custos incorporados na tarifa refletem a realidade de 2023, os gastos realizados em 2025, sob os novos contratos do PE nº 90.168/2024, mostraram-se aproximadamente 66% superiores aos valores atualmente reconhecidos. Essa diferença compromete a capacidade da CAESB de absorver os custos operacionais dentro da receita tarifária vigente, pressionando o fluxo de caixa e limitando a capacidade de investimento e manutenção adequada dos sistemas. A Nota Técnica demonstra, com base em dados contábeis e documentos encaminhados à ADASA, que a correção promovida no RTA 2025 foi insuficiente para recompor essa defasagem. Diante desse cenário, solicita-se a inclusão do montante de R$ 70.219.818,43 no Componente Financeiro do RTA 2026, valor correspondente à recomposição dos custos não cobertos. Esse ajuste é fundamental para evitar deterioração da qualidade dos serviços, atrasos em atendimentos operacionais e riscos regulatórios associados ao descumprimento de indicadores de desempenho. Além disso, o reconhecimento tempestivo desses custos reduz a probabilidade de acúmulo de passivos a serem tratados em revisões futuras, promovendo maior estabilidade tarifária e previsibilidade tanto para o regulador quanto para os usuários.</a:t>
            </a:r>
          </a:p>
        </p:txBody>
      </p:sp>
      <p:sp>
        <p:nvSpPr>
          <p:cNvPr id="4" name="Slide Number Placeholder 3"/>
          <p:cNvSpPr>
            <a:spLocks noGrp="1"/>
          </p:cNvSpPr>
          <p:nvPr>
            <p:ph type="sldNum" sz="quarter" idx="5"/>
          </p:nvPr>
        </p:nvSpPr>
        <p:spPr/>
        <p:txBody>
          <a:bodyPr/>
          <a:lstStyle/>
          <a:p>
            <a:fld id="{9AA1D6E6-2C34-4F95-B152-C3E5ABBD0B32}" type="slidenum">
              <a:t>5</a:t>
            </a:fld>
            <a:endParaRPr lang="en-US"/>
          </a:p>
        </p:txBody>
      </p:sp>
    </p:spTree>
    <p:extLst>
      <p:ext uri="{BB962C8B-B14F-4D97-AF65-F5344CB8AC3E}">
        <p14:creationId xmlns:p14="http://schemas.microsoft.com/office/powerpoint/2010/main" val="274924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1E44-1B26-129D-B4A6-A9480FEC94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C45BEC-2226-FEF4-339D-F35B0467C7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28703-C3FB-C130-CF94-F56F6812D5DF}"/>
              </a:ext>
            </a:extLst>
          </p:cNvPr>
          <p:cNvSpPr>
            <a:spLocks noGrp="1"/>
          </p:cNvSpPr>
          <p:nvPr>
            <p:ph type="body" idx="1"/>
          </p:nvPr>
        </p:nvSpPr>
        <p:spPr/>
        <p:txBody>
          <a:bodyPr/>
          <a:lstStyle/>
          <a:p>
            <a:r>
              <a:rPr lang="en-US"/>
              <a:t>
O Componente Financeiro das taxas de fiscalização TFS e TFU visa ajustar as diferenças entre os custos não gerenciáveis efetivamente incorridos pela CAESB e a receita proveniente da Parcela A da tarifa. No cálculo realizado para o RTA 2025, a ADASA considerou a tarifa vigente a partir de junho de 2025 para todo o ano, desconsiderando que, entre janeiro e maio, ainda estava em vigor a tarifa definida na movimentação tarifária de 2024. Essa diferença temporal gerou distorções no cálculo do componente financeiro, uma vez que os volumes faturados e os valores devidos às taxas regulatórias não foram integralmente cobertos pela tarifa correta em cada período. Adicionalmente, na apuração final das taxas de fiscalização de dezembro de 2025, foram identificados ajustes em volumes de água produzida, esgoto coletado e esgoto faturado em meses específicos, resultando em uma compensação a favor da CAESB no valor de R$ 19.570,14. Considerando esses fatores, a Nota Técnica propõe a substituição do Quadro 11 originalmente adotado pela ADASA por um novo demonstrativo que reflita corretamente as tarifas aplicáveis, os volumes mensais, a atualização pelo IPCA e o cálculo adequado do componente financeiro. O valor total apurado para o Componente Financeiro das TFS e TFU em 2025 é de R$ 11.502.027, cuja inclusão no RTA 2026 é necessária para assegurar neutralidade regulatória e correta recuperação dos custos não gerenciáveis.</a:t>
            </a:r>
          </a:p>
        </p:txBody>
      </p:sp>
      <p:sp>
        <p:nvSpPr>
          <p:cNvPr id="4" name="Slide Number Placeholder 3">
            <a:extLst>
              <a:ext uri="{FF2B5EF4-FFF2-40B4-BE49-F238E27FC236}">
                <a16:creationId xmlns:a16="http://schemas.microsoft.com/office/drawing/2014/main" id="{88DE02FF-95F9-7849-13F6-128F0F48F6AC}"/>
              </a:ext>
            </a:extLst>
          </p:cNvPr>
          <p:cNvSpPr>
            <a:spLocks noGrp="1"/>
          </p:cNvSpPr>
          <p:nvPr>
            <p:ph type="sldNum" sz="quarter" idx="5"/>
          </p:nvPr>
        </p:nvSpPr>
        <p:spPr/>
        <p:txBody>
          <a:bodyPr/>
          <a:lstStyle/>
          <a:p>
            <a:fld id="{9AA1D6E6-2C34-4F95-B152-C3E5ABBD0B32}" type="slidenum">
              <a:t>6</a:t>
            </a:fld>
            <a:endParaRPr lang="en-US"/>
          </a:p>
        </p:txBody>
      </p:sp>
    </p:spTree>
    <p:extLst>
      <p:ext uri="{BB962C8B-B14F-4D97-AF65-F5344CB8AC3E}">
        <p14:creationId xmlns:p14="http://schemas.microsoft.com/office/powerpoint/2010/main" val="67497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Outro </a:t>
            </a:r>
            <a:r>
              <a:rPr lang="en-US" dirty="0" err="1"/>
              <a:t>ponto</a:t>
            </a:r>
            <a:r>
              <a:rPr lang="en-US" dirty="0"/>
              <a:t> </a:t>
            </a:r>
            <a:r>
              <a:rPr lang="en-US" dirty="0" err="1"/>
              <a:t>relevante</a:t>
            </a:r>
            <a:r>
              <a:rPr lang="en-US" dirty="0"/>
              <a:t> do RTA 2026 </a:t>
            </a:r>
            <a:r>
              <a:rPr lang="en-US" dirty="0" err="1"/>
              <a:t>refere</a:t>
            </a:r>
            <a:r>
              <a:rPr lang="en-US" dirty="0"/>
              <a:t>-se à </a:t>
            </a:r>
            <a:r>
              <a:rPr lang="en-US" dirty="0" err="1"/>
              <a:t>remuneração</a:t>
            </a:r>
            <a:r>
              <a:rPr lang="en-US" dirty="0"/>
              <a:t> de </a:t>
            </a:r>
            <a:r>
              <a:rPr lang="en-US" dirty="0" err="1"/>
              <a:t>investimentos</a:t>
            </a:r>
            <a:r>
              <a:rPr lang="en-US" dirty="0"/>
              <a:t> </a:t>
            </a:r>
            <a:r>
              <a:rPr lang="en-US" dirty="0" err="1"/>
              <a:t>que</a:t>
            </a:r>
            <a:r>
              <a:rPr lang="en-US" dirty="0"/>
              <a:t> </a:t>
            </a:r>
            <a:r>
              <a:rPr lang="en-US" dirty="0" err="1"/>
              <a:t>não</a:t>
            </a:r>
            <a:r>
              <a:rPr lang="en-US" dirty="0"/>
              <a:t> </a:t>
            </a:r>
            <a:r>
              <a:rPr lang="en-US" dirty="0" err="1"/>
              <a:t>foram</a:t>
            </a:r>
            <a:r>
              <a:rPr lang="en-US" dirty="0"/>
              <a:t> </a:t>
            </a:r>
            <a:r>
              <a:rPr lang="en-US" dirty="0" err="1"/>
              <a:t>considerados</a:t>
            </a:r>
            <a:r>
              <a:rPr lang="en-US" dirty="0"/>
              <a:t> </a:t>
            </a:r>
            <a:r>
              <a:rPr lang="en-US" dirty="0" err="1"/>
              <a:t>na</a:t>
            </a:r>
            <a:r>
              <a:rPr lang="en-US" dirty="0"/>
              <a:t> 4ª </a:t>
            </a:r>
            <a:r>
              <a:rPr lang="en-US" dirty="0" err="1"/>
              <a:t>Revisão</a:t>
            </a:r>
            <a:r>
              <a:rPr lang="en-US" dirty="0"/>
              <a:t> </a:t>
            </a:r>
            <a:r>
              <a:rPr lang="en-US" dirty="0" err="1"/>
              <a:t>Tarifária</a:t>
            </a:r>
            <a:r>
              <a:rPr lang="en-US" dirty="0"/>
              <a:t> </a:t>
            </a:r>
            <a:r>
              <a:rPr lang="en-US" dirty="0" err="1"/>
              <a:t>Periódica</a:t>
            </a:r>
            <a:r>
              <a:rPr lang="en-US" dirty="0"/>
              <a:t> (RTP), </a:t>
            </a:r>
            <a:r>
              <a:rPr lang="en-US" dirty="0" err="1"/>
              <a:t>especificamente</a:t>
            </a:r>
            <a:r>
              <a:rPr lang="en-US" dirty="0"/>
              <a:t> </a:t>
            </a:r>
            <a:r>
              <a:rPr lang="en-US" dirty="0" err="1"/>
              <a:t>aqueles</a:t>
            </a:r>
            <a:r>
              <a:rPr lang="en-US" dirty="0"/>
              <a:t> </a:t>
            </a:r>
            <a:r>
              <a:rPr lang="en-US" dirty="0" err="1"/>
              <a:t>associados</a:t>
            </a:r>
            <a:r>
              <a:rPr lang="en-US" dirty="0"/>
              <a:t> </a:t>
            </a:r>
            <a:r>
              <a:rPr lang="en-US" dirty="0" err="1"/>
              <a:t>ao</a:t>
            </a:r>
            <a:r>
              <a:rPr lang="en-US" dirty="0"/>
              <a:t> Sistema Corumbá. No </a:t>
            </a:r>
            <a:r>
              <a:rPr lang="en-US" dirty="0" err="1"/>
              <a:t>âmbito</a:t>
            </a:r>
            <a:r>
              <a:rPr lang="en-US" dirty="0"/>
              <a:t> da 4ª RTP, a ADASA </a:t>
            </a:r>
            <a:r>
              <a:rPr lang="en-US" dirty="0" err="1"/>
              <a:t>realizou</a:t>
            </a:r>
            <a:r>
              <a:rPr lang="en-US" dirty="0"/>
              <a:t> o </a:t>
            </a:r>
            <a:r>
              <a:rPr lang="en-US" dirty="0" err="1"/>
              <a:t>levantamento</a:t>
            </a:r>
            <a:r>
              <a:rPr lang="en-US" dirty="0"/>
              <a:t> da 4ª Base de </a:t>
            </a:r>
            <a:r>
              <a:rPr lang="en-US" dirty="0" err="1"/>
              <a:t>Ativos</a:t>
            </a:r>
            <a:r>
              <a:rPr lang="en-US" dirty="0"/>
              <a:t> </a:t>
            </a:r>
            <a:r>
              <a:rPr lang="en-US" dirty="0" err="1"/>
              <a:t>Regulatória</a:t>
            </a:r>
            <a:r>
              <a:rPr lang="en-US" dirty="0"/>
              <a:t> (BAR), </a:t>
            </a:r>
            <a:r>
              <a:rPr lang="en-US" dirty="0" err="1"/>
              <a:t>contemplando</a:t>
            </a:r>
            <a:r>
              <a:rPr lang="en-US" dirty="0"/>
              <a:t> </a:t>
            </a:r>
            <a:r>
              <a:rPr lang="en-US" dirty="0" err="1"/>
              <a:t>investimentos</a:t>
            </a:r>
            <a:r>
              <a:rPr lang="en-US" dirty="0"/>
              <a:t> </a:t>
            </a:r>
            <a:r>
              <a:rPr lang="en-US" dirty="0" err="1"/>
              <a:t>prudentes</a:t>
            </a:r>
            <a:r>
              <a:rPr lang="en-US" dirty="0"/>
              <a:t> </a:t>
            </a:r>
            <a:r>
              <a:rPr lang="en-US" dirty="0" err="1"/>
              <a:t>realizados</a:t>
            </a:r>
            <a:r>
              <a:rPr lang="en-US" dirty="0"/>
              <a:t> entre </a:t>
            </a:r>
            <a:r>
              <a:rPr lang="en-US" dirty="0" err="1"/>
              <a:t>julho</a:t>
            </a:r>
            <a:r>
              <a:rPr lang="en-US" dirty="0"/>
              <a:t> de 2019 e </a:t>
            </a:r>
            <a:r>
              <a:rPr lang="en-US" dirty="0" err="1"/>
              <a:t>junho</a:t>
            </a:r>
            <a:r>
              <a:rPr lang="en-US" dirty="0"/>
              <a:t> de 2023, </a:t>
            </a:r>
            <a:r>
              <a:rPr lang="en-US" dirty="0" err="1"/>
              <a:t>conforme</a:t>
            </a:r>
            <a:r>
              <a:rPr lang="en-US" dirty="0"/>
              <a:t> </a:t>
            </a:r>
            <a:r>
              <a:rPr lang="en-US" dirty="0" err="1"/>
              <a:t>metodologia</a:t>
            </a:r>
            <a:r>
              <a:rPr lang="en-US" dirty="0"/>
              <a:t> </a:t>
            </a:r>
            <a:r>
              <a:rPr lang="en-US" dirty="0" err="1"/>
              <a:t>definida</a:t>
            </a:r>
            <a:r>
              <a:rPr lang="en-US" dirty="0"/>
              <a:t> no </a:t>
            </a:r>
            <a:r>
              <a:rPr lang="en-US" dirty="0" err="1"/>
              <a:t>Módulo</a:t>
            </a:r>
            <a:r>
              <a:rPr lang="en-US" dirty="0"/>
              <a:t> I do Manual de </a:t>
            </a:r>
            <a:r>
              <a:rPr lang="en-US" dirty="0" err="1"/>
              <a:t>Revisão</a:t>
            </a:r>
            <a:r>
              <a:rPr lang="en-US" dirty="0"/>
              <a:t> </a:t>
            </a:r>
            <a:r>
              <a:rPr lang="en-US" dirty="0" err="1"/>
              <a:t>Tarifária</a:t>
            </a:r>
            <a:r>
              <a:rPr lang="en-US" dirty="0"/>
              <a:t> (MRT). Durante esse </a:t>
            </a:r>
            <a:r>
              <a:rPr lang="en-US" dirty="0" err="1"/>
              <a:t>processo</a:t>
            </a:r>
            <a:r>
              <a:rPr lang="en-US" dirty="0"/>
              <a:t>, </a:t>
            </a:r>
            <a:r>
              <a:rPr lang="en-US" dirty="0" err="1"/>
              <a:t>ativos</a:t>
            </a:r>
            <a:r>
              <a:rPr lang="en-US" dirty="0"/>
              <a:t> </a:t>
            </a:r>
            <a:r>
              <a:rPr lang="en-US" dirty="0" err="1"/>
              <a:t>localizados</a:t>
            </a:r>
            <a:r>
              <a:rPr lang="en-US" dirty="0"/>
              <a:t> fora da </a:t>
            </a:r>
            <a:r>
              <a:rPr lang="en-US" dirty="0" err="1"/>
              <a:t>área</a:t>
            </a:r>
            <a:r>
              <a:rPr lang="en-US" dirty="0"/>
              <a:t> de </a:t>
            </a:r>
            <a:r>
              <a:rPr lang="en-US" dirty="0" err="1"/>
              <a:t>concessão</a:t>
            </a:r>
            <a:r>
              <a:rPr lang="en-US" dirty="0"/>
              <a:t>, mas </a:t>
            </a:r>
            <a:r>
              <a:rPr lang="en-US" dirty="0" err="1"/>
              <a:t>vinculados</a:t>
            </a:r>
            <a:r>
              <a:rPr lang="en-US" dirty="0"/>
              <a:t> </a:t>
            </a:r>
            <a:r>
              <a:rPr lang="en-US" dirty="0" err="1"/>
              <a:t>ao</a:t>
            </a:r>
            <a:r>
              <a:rPr lang="en-US" dirty="0"/>
              <a:t> Sistema Corumbá, </a:t>
            </a:r>
            <a:r>
              <a:rPr lang="en-US" dirty="0" err="1"/>
              <a:t>foram</a:t>
            </a:r>
            <a:r>
              <a:rPr lang="en-US" dirty="0"/>
              <a:t> </a:t>
            </a:r>
            <a:r>
              <a:rPr lang="en-US" dirty="0" err="1"/>
              <a:t>identificados</a:t>
            </a:r>
            <a:r>
              <a:rPr lang="en-US" dirty="0"/>
              <a:t> </a:t>
            </a:r>
            <a:r>
              <a:rPr lang="en-US" dirty="0" err="1"/>
              <a:t>como</a:t>
            </a:r>
            <a:r>
              <a:rPr lang="en-US" dirty="0"/>
              <a:t> </a:t>
            </a:r>
            <a:r>
              <a:rPr lang="en-US" dirty="0" err="1"/>
              <a:t>pertencentes</a:t>
            </a:r>
            <a:r>
              <a:rPr lang="en-US" dirty="0"/>
              <a:t> a um </a:t>
            </a:r>
            <a:r>
              <a:rPr lang="en-US" dirty="0" err="1"/>
              <a:t>consórcio</a:t>
            </a:r>
            <a:r>
              <a:rPr lang="en-US" dirty="0"/>
              <a:t>, o </a:t>
            </a:r>
            <a:r>
              <a:rPr lang="en-US" dirty="0" err="1"/>
              <a:t>que</a:t>
            </a:r>
            <a:r>
              <a:rPr lang="en-US" dirty="0"/>
              <a:t> </a:t>
            </a:r>
            <a:r>
              <a:rPr lang="en-US" dirty="0" err="1"/>
              <a:t>levou</a:t>
            </a:r>
            <a:r>
              <a:rPr lang="en-US" dirty="0"/>
              <a:t> à </a:t>
            </a:r>
            <a:r>
              <a:rPr lang="en-US" dirty="0" err="1"/>
              <a:t>sua</a:t>
            </a:r>
            <a:r>
              <a:rPr lang="en-US" dirty="0"/>
              <a:t> </a:t>
            </a:r>
            <a:r>
              <a:rPr lang="en-US" dirty="0" err="1"/>
              <a:t>exclusão</a:t>
            </a:r>
            <a:r>
              <a:rPr lang="en-US" dirty="0"/>
              <a:t> da BAR, </a:t>
            </a:r>
            <a:r>
              <a:rPr lang="en-US" dirty="0" err="1"/>
              <a:t>uma</a:t>
            </a:r>
            <a:r>
              <a:rPr lang="en-US" dirty="0"/>
              <a:t> </a:t>
            </a:r>
            <a:r>
              <a:rPr lang="en-US" dirty="0" err="1"/>
              <a:t>vez</a:t>
            </a:r>
            <a:r>
              <a:rPr lang="en-US" dirty="0"/>
              <a:t> </a:t>
            </a:r>
            <a:r>
              <a:rPr lang="en-US" dirty="0" err="1"/>
              <a:t>que</a:t>
            </a:r>
            <a:r>
              <a:rPr lang="en-US" dirty="0"/>
              <a:t> o MRT </a:t>
            </a:r>
            <a:r>
              <a:rPr lang="en-US" dirty="0" err="1"/>
              <a:t>não</a:t>
            </a:r>
            <a:r>
              <a:rPr lang="en-US" dirty="0"/>
              <a:t> previa, à </a:t>
            </a:r>
            <a:r>
              <a:rPr lang="en-US" dirty="0" err="1"/>
              <a:t>época</a:t>
            </a:r>
            <a:r>
              <a:rPr lang="en-US" dirty="0"/>
              <a:t>, o </a:t>
            </a:r>
            <a:r>
              <a:rPr lang="en-US" dirty="0" err="1"/>
              <a:t>reconhecimento</a:t>
            </a:r>
            <a:r>
              <a:rPr lang="en-US" dirty="0"/>
              <a:t> de </a:t>
            </a:r>
            <a:r>
              <a:rPr lang="en-US" dirty="0" err="1"/>
              <a:t>ativos</a:t>
            </a:r>
            <a:r>
              <a:rPr lang="en-US" dirty="0"/>
              <a:t> de </a:t>
            </a:r>
            <a:r>
              <a:rPr lang="en-US" dirty="0" err="1"/>
              <a:t>propriedade</a:t>
            </a:r>
            <a:r>
              <a:rPr lang="en-US" dirty="0"/>
              <a:t> </a:t>
            </a:r>
            <a:r>
              <a:rPr lang="en-US" dirty="0" err="1"/>
              <a:t>compartilhada</a:t>
            </a:r>
            <a:r>
              <a:rPr lang="en-US" dirty="0"/>
              <a:t>. Essa </a:t>
            </a:r>
            <a:r>
              <a:rPr lang="en-US" dirty="0" err="1"/>
              <a:t>decisão</a:t>
            </a:r>
            <a:r>
              <a:rPr lang="en-US" dirty="0"/>
              <a:t> </a:t>
            </a:r>
            <a:r>
              <a:rPr lang="en-US" dirty="0" err="1"/>
              <a:t>resultou</a:t>
            </a:r>
            <a:r>
              <a:rPr lang="en-US" dirty="0"/>
              <a:t> </a:t>
            </a:r>
            <a:r>
              <a:rPr lang="en-US" dirty="0" err="1"/>
              <a:t>na</a:t>
            </a:r>
            <a:r>
              <a:rPr lang="en-US" dirty="0"/>
              <a:t> </a:t>
            </a:r>
            <a:r>
              <a:rPr lang="en-US" dirty="0" err="1"/>
              <a:t>exclusão</a:t>
            </a:r>
            <a:r>
              <a:rPr lang="en-US" dirty="0"/>
              <a:t> de </a:t>
            </a:r>
            <a:r>
              <a:rPr lang="en-US" dirty="0" err="1"/>
              <a:t>aproximadamente</a:t>
            </a:r>
            <a:r>
              <a:rPr lang="en-US" dirty="0"/>
              <a:t> R$ 128,1 </a:t>
            </a:r>
            <a:r>
              <a:rPr lang="en-US" dirty="0" err="1"/>
              <a:t>milhões</a:t>
            </a:r>
            <a:r>
              <a:rPr lang="en-US" dirty="0"/>
              <a:t> da base </a:t>
            </a:r>
            <a:r>
              <a:rPr lang="en-US" dirty="0" err="1"/>
              <a:t>remunerável</a:t>
            </a:r>
            <a:r>
              <a:rPr lang="en-US" dirty="0"/>
              <a:t>. </a:t>
            </a:r>
            <a:r>
              <a:rPr lang="en-US" dirty="0" err="1"/>
              <a:t>Contudo</a:t>
            </a:r>
            <a:r>
              <a:rPr lang="en-US" dirty="0"/>
              <a:t>, </a:t>
            </a:r>
            <a:r>
              <a:rPr lang="en-US" dirty="0" err="1"/>
              <a:t>determinados</a:t>
            </a:r>
            <a:r>
              <a:rPr lang="en-US" dirty="0"/>
              <a:t> </a:t>
            </a:r>
            <a:r>
              <a:rPr lang="en-US" dirty="0" err="1"/>
              <a:t>ativos</a:t>
            </a:r>
            <a:r>
              <a:rPr lang="en-US" dirty="0"/>
              <a:t>, </a:t>
            </a:r>
            <a:r>
              <a:rPr lang="en-US" dirty="0" err="1"/>
              <a:t>como</a:t>
            </a:r>
            <a:r>
              <a:rPr lang="en-US" dirty="0"/>
              <a:t> a </a:t>
            </a:r>
            <a:r>
              <a:rPr lang="en-US" dirty="0" err="1"/>
              <a:t>Elevatória</a:t>
            </a:r>
            <a:r>
              <a:rPr lang="en-US" dirty="0"/>
              <a:t> de </a:t>
            </a:r>
            <a:r>
              <a:rPr lang="en-US" dirty="0" err="1"/>
              <a:t>Água</a:t>
            </a:r>
            <a:r>
              <a:rPr lang="en-US" dirty="0"/>
              <a:t> </a:t>
            </a:r>
            <a:r>
              <a:rPr lang="en-US" dirty="0" err="1"/>
              <a:t>Tratada</a:t>
            </a:r>
            <a:r>
              <a:rPr lang="en-US" dirty="0"/>
              <a:t> EAT.VLG.001 e o </a:t>
            </a:r>
            <a:r>
              <a:rPr lang="en-US" dirty="0" err="1"/>
              <a:t>Reservatório</a:t>
            </a:r>
            <a:r>
              <a:rPr lang="en-US" dirty="0"/>
              <a:t> de </a:t>
            </a:r>
            <a:r>
              <a:rPr lang="en-US" dirty="0" err="1"/>
              <a:t>Água</a:t>
            </a:r>
            <a:r>
              <a:rPr lang="en-US" dirty="0"/>
              <a:t> </a:t>
            </a:r>
            <a:r>
              <a:rPr lang="en-US" dirty="0" err="1"/>
              <a:t>Apoiado</a:t>
            </a:r>
            <a:r>
              <a:rPr lang="en-US" dirty="0"/>
              <a:t> RAP.VLG.001, </a:t>
            </a:r>
            <a:r>
              <a:rPr lang="en-US" dirty="0" err="1"/>
              <a:t>apesar</a:t>
            </a:r>
            <a:r>
              <a:rPr lang="en-US" dirty="0"/>
              <a:t> de </a:t>
            </a:r>
            <a:r>
              <a:rPr lang="en-US" dirty="0" err="1"/>
              <a:t>estarem</a:t>
            </a:r>
            <a:r>
              <a:rPr lang="en-US" dirty="0"/>
              <a:t> </a:t>
            </a:r>
            <a:r>
              <a:rPr lang="en-US" dirty="0" err="1"/>
              <a:t>localizados</a:t>
            </a:r>
            <a:r>
              <a:rPr lang="en-US" dirty="0"/>
              <a:t> no </a:t>
            </a:r>
            <a:r>
              <a:rPr lang="en-US" dirty="0" err="1"/>
              <a:t>mesmo</a:t>
            </a:r>
            <a:r>
              <a:rPr lang="en-US" dirty="0"/>
              <a:t> </a:t>
            </a:r>
            <a:r>
              <a:rPr lang="en-US" dirty="0" err="1"/>
              <a:t>terreno</a:t>
            </a:r>
            <a:r>
              <a:rPr lang="en-US" dirty="0"/>
              <a:t> da ETA Corumbá, </a:t>
            </a:r>
            <a:r>
              <a:rPr lang="en-US" dirty="0" err="1"/>
              <a:t>têm</a:t>
            </a:r>
            <a:r>
              <a:rPr lang="en-US" dirty="0"/>
              <a:t> </a:t>
            </a:r>
            <a:r>
              <a:rPr lang="en-US" dirty="0" err="1"/>
              <a:t>finalidade</a:t>
            </a:r>
            <a:r>
              <a:rPr lang="en-US" dirty="0"/>
              <a:t> </a:t>
            </a:r>
            <a:r>
              <a:rPr lang="en-US" dirty="0" err="1"/>
              <a:t>exclusiva</a:t>
            </a:r>
            <a:r>
              <a:rPr lang="en-US" dirty="0"/>
              <a:t> de </a:t>
            </a:r>
            <a:r>
              <a:rPr lang="en-US" dirty="0" err="1"/>
              <a:t>abastecimento</a:t>
            </a:r>
            <a:r>
              <a:rPr lang="en-US" dirty="0"/>
              <a:t> do Distrito Federal e </a:t>
            </a:r>
            <a:r>
              <a:rPr lang="en-US" dirty="0" err="1"/>
              <a:t>são</a:t>
            </a:r>
            <a:r>
              <a:rPr lang="en-US" dirty="0"/>
              <a:t> de </a:t>
            </a:r>
            <a:r>
              <a:rPr lang="en-US" dirty="0" err="1"/>
              <a:t>propriedade</a:t>
            </a:r>
            <a:r>
              <a:rPr lang="en-US" dirty="0"/>
              <a:t> integral da CAESB, </a:t>
            </a:r>
            <a:r>
              <a:rPr lang="en-US" dirty="0" err="1"/>
              <a:t>não</a:t>
            </a:r>
            <a:r>
              <a:rPr lang="en-US" dirty="0"/>
              <a:t> se </a:t>
            </a:r>
            <a:r>
              <a:rPr lang="en-US" dirty="0" err="1"/>
              <a:t>caracterizando</a:t>
            </a:r>
            <a:r>
              <a:rPr lang="en-US" dirty="0"/>
              <a:t> </a:t>
            </a:r>
            <a:r>
              <a:rPr lang="en-US" dirty="0" err="1"/>
              <a:t>como</a:t>
            </a:r>
            <a:r>
              <a:rPr lang="en-US" dirty="0"/>
              <a:t> </a:t>
            </a:r>
            <a:r>
              <a:rPr lang="en-US" dirty="0" err="1"/>
              <a:t>ativos</a:t>
            </a:r>
            <a:r>
              <a:rPr lang="en-US" dirty="0"/>
              <a:t> </a:t>
            </a:r>
            <a:r>
              <a:rPr lang="en-US" dirty="0" err="1"/>
              <a:t>compartilhados</a:t>
            </a:r>
            <a:r>
              <a:rPr lang="en-US" dirty="0"/>
              <a:t>. A </a:t>
            </a:r>
            <a:r>
              <a:rPr lang="en-US" dirty="0" err="1"/>
              <a:t>não</a:t>
            </a:r>
            <a:r>
              <a:rPr lang="en-US" dirty="0"/>
              <a:t> </a:t>
            </a:r>
            <a:r>
              <a:rPr lang="en-US" dirty="0" err="1"/>
              <a:t>remuneração</a:t>
            </a:r>
            <a:r>
              <a:rPr lang="en-US" dirty="0"/>
              <a:t> </a:t>
            </a:r>
            <a:r>
              <a:rPr lang="en-US" dirty="0" err="1"/>
              <a:t>desses</a:t>
            </a:r>
            <a:r>
              <a:rPr lang="en-US" dirty="0"/>
              <a:t> </a:t>
            </a:r>
            <a:r>
              <a:rPr lang="en-US" dirty="0" err="1"/>
              <a:t>investimentos</a:t>
            </a:r>
            <a:r>
              <a:rPr lang="en-US" dirty="0"/>
              <a:t> </a:t>
            </a:r>
            <a:r>
              <a:rPr lang="en-US" dirty="0" err="1"/>
              <a:t>gera</a:t>
            </a:r>
            <a:r>
              <a:rPr lang="en-US" dirty="0"/>
              <a:t> </a:t>
            </a:r>
            <a:r>
              <a:rPr lang="en-US" dirty="0" err="1"/>
              <a:t>perda</a:t>
            </a:r>
            <a:r>
              <a:rPr lang="en-US" dirty="0"/>
              <a:t> </a:t>
            </a:r>
            <a:r>
              <a:rPr lang="en-US" dirty="0" err="1"/>
              <a:t>financeira</a:t>
            </a:r>
            <a:r>
              <a:rPr lang="en-US" dirty="0"/>
              <a:t> à </a:t>
            </a:r>
            <a:r>
              <a:rPr lang="en-US" dirty="0" err="1"/>
              <a:t>concessionária</a:t>
            </a:r>
            <a:r>
              <a:rPr lang="en-US" dirty="0"/>
              <a:t> e </a:t>
            </a:r>
            <a:r>
              <a:rPr lang="en-US" dirty="0" err="1"/>
              <a:t>posterga</a:t>
            </a:r>
            <a:r>
              <a:rPr lang="en-US" dirty="0"/>
              <a:t> o </a:t>
            </a:r>
            <a:r>
              <a:rPr lang="en-US" dirty="0" err="1"/>
              <a:t>retorno</a:t>
            </a:r>
            <a:r>
              <a:rPr lang="en-US" dirty="0"/>
              <a:t> do capital </a:t>
            </a:r>
            <a:r>
              <a:rPr lang="en-US" dirty="0" err="1"/>
              <a:t>investido</a:t>
            </a:r>
            <a:r>
              <a:rPr lang="en-US" dirty="0"/>
              <a:t>, </a:t>
            </a:r>
            <a:r>
              <a:rPr lang="en-US" dirty="0" err="1"/>
              <a:t>além</a:t>
            </a:r>
            <a:r>
              <a:rPr lang="en-US" dirty="0"/>
              <a:t> de </a:t>
            </a:r>
            <a:r>
              <a:rPr lang="en-US" dirty="0" err="1"/>
              <a:t>desconsiderar</a:t>
            </a:r>
            <a:r>
              <a:rPr lang="en-US" dirty="0"/>
              <a:t> a </a:t>
            </a:r>
            <a:r>
              <a:rPr lang="en-US" dirty="0" err="1"/>
              <a:t>depreciação</a:t>
            </a:r>
            <a:r>
              <a:rPr lang="en-US" dirty="0"/>
              <a:t> </a:t>
            </a:r>
            <a:r>
              <a:rPr lang="en-US" dirty="0" err="1"/>
              <a:t>ocorrida</a:t>
            </a:r>
            <a:r>
              <a:rPr lang="en-US" dirty="0"/>
              <a:t> </a:t>
            </a:r>
            <a:r>
              <a:rPr lang="en-US" dirty="0" err="1"/>
              <a:t>ao</a:t>
            </a:r>
            <a:r>
              <a:rPr lang="en-US" dirty="0"/>
              <a:t> </a:t>
            </a:r>
            <a:r>
              <a:rPr lang="en-US" dirty="0" err="1"/>
              <a:t>longo</a:t>
            </a:r>
            <a:r>
              <a:rPr lang="en-US" dirty="0"/>
              <a:t> do tempo. </a:t>
            </a:r>
            <a:r>
              <a:rPr lang="en-US" dirty="0" err="1"/>
              <a:t>Considerando</a:t>
            </a:r>
            <a:r>
              <a:rPr lang="en-US" dirty="0"/>
              <a:t> </a:t>
            </a:r>
            <a:r>
              <a:rPr lang="en-US" dirty="0" err="1"/>
              <a:t>que</a:t>
            </a:r>
            <a:r>
              <a:rPr lang="en-US" dirty="0"/>
              <a:t> a ADASA </a:t>
            </a:r>
            <a:r>
              <a:rPr lang="en-US" dirty="0" err="1"/>
              <a:t>ainda</a:t>
            </a:r>
            <a:r>
              <a:rPr lang="en-US" dirty="0"/>
              <a:t> </a:t>
            </a:r>
            <a:r>
              <a:rPr lang="en-US" dirty="0" err="1"/>
              <a:t>realiza</a:t>
            </a:r>
            <a:r>
              <a:rPr lang="en-US" dirty="0"/>
              <a:t> </a:t>
            </a:r>
            <a:r>
              <a:rPr lang="en-US" dirty="0" err="1"/>
              <a:t>estudos</a:t>
            </a:r>
            <a:r>
              <a:rPr lang="en-US" dirty="0"/>
              <a:t> para </a:t>
            </a:r>
            <a:r>
              <a:rPr lang="en-US" dirty="0" err="1"/>
              <a:t>definir</a:t>
            </a:r>
            <a:r>
              <a:rPr lang="en-US" dirty="0"/>
              <a:t> o </a:t>
            </a:r>
            <a:r>
              <a:rPr lang="en-US" dirty="0" err="1"/>
              <a:t>tratamento</a:t>
            </a:r>
            <a:r>
              <a:rPr lang="en-US" dirty="0"/>
              <a:t> </a:t>
            </a:r>
            <a:r>
              <a:rPr lang="en-US" dirty="0" err="1"/>
              <a:t>regulatório</a:t>
            </a:r>
            <a:r>
              <a:rPr lang="en-US" dirty="0"/>
              <a:t> </a:t>
            </a:r>
            <a:r>
              <a:rPr lang="en-US" dirty="0" err="1"/>
              <a:t>definitivo</a:t>
            </a:r>
            <a:r>
              <a:rPr lang="en-US" dirty="0"/>
              <a:t> </a:t>
            </a:r>
            <a:r>
              <a:rPr lang="en-US" dirty="0" err="1"/>
              <a:t>desses</a:t>
            </a:r>
            <a:r>
              <a:rPr lang="en-US" dirty="0"/>
              <a:t> </a:t>
            </a:r>
            <a:r>
              <a:rPr lang="en-US" dirty="0" err="1"/>
              <a:t>ativos</a:t>
            </a:r>
            <a:r>
              <a:rPr lang="en-US" dirty="0"/>
              <a:t> e </a:t>
            </a:r>
            <a:r>
              <a:rPr lang="en-US" dirty="0" err="1"/>
              <a:t>que</a:t>
            </a:r>
            <a:r>
              <a:rPr lang="en-US" dirty="0"/>
              <a:t> a 5ª RTP </a:t>
            </a:r>
            <a:r>
              <a:rPr lang="en-US" dirty="0" err="1"/>
              <a:t>somente</a:t>
            </a:r>
            <a:r>
              <a:rPr lang="en-US" dirty="0"/>
              <a:t> </a:t>
            </a:r>
            <a:r>
              <a:rPr lang="en-US" dirty="0" err="1"/>
              <a:t>capturará</a:t>
            </a:r>
            <a:r>
              <a:rPr lang="en-US" dirty="0"/>
              <a:t> </a:t>
            </a:r>
            <a:r>
              <a:rPr lang="en-US" dirty="0" err="1"/>
              <a:t>valores</a:t>
            </a:r>
            <a:r>
              <a:rPr lang="en-US" dirty="0"/>
              <a:t> </a:t>
            </a:r>
            <a:r>
              <a:rPr lang="en-US" dirty="0" err="1"/>
              <a:t>efetivados</a:t>
            </a:r>
            <a:r>
              <a:rPr lang="en-US" dirty="0"/>
              <a:t> </a:t>
            </a:r>
            <a:r>
              <a:rPr lang="en-US" dirty="0" err="1"/>
              <a:t>em</a:t>
            </a:r>
            <a:r>
              <a:rPr lang="en-US" dirty="0"/>
              <a:t> 2027, </a:t>
            </a:r>
            <a:r>
              <a:rPr lang="en-US" dirty="0" err="1"/>
              <a:t>solicita</a:t>
            </a:r>
            <a:r>
              <a:rPr lang="en-US" dirty="0"/>
              <a:t>-se a </a:t>
            </a:r>
            <a:r>
              <a:rPr lang="en-US" dirty="0" err="1"/>
              <a:t>inclusão</a:t>
            </a:r>
            <a:r>
              <a:rPr lang="en-US" dirty="0"/>
              <a:t> </a:t>
            </a:r>
            <a:r>
              <a:rPr lang="en-US" dirty="0" err="1"/>
              <a:t>provisória</a:t>
            </a:r>
            <a:r>
              <a:rPr lang="en-US" dirty="0"/>
              <a:t> da </a:t>
            </a:r>
            <a:r>
              <a:rPr lang="en-US" dirty="0" err="1"/>
              <a:t>remuneração</a:t>
            </a:r>
            <a:r>
              <a:rPr lang="en-US" dirty="0"/>
              <a:t> </a:t>
            </a:r>
            <a:r>
              <a:rPr lang="en-US" dirty="0" err="1"/>
              <a:t>correspondente</a:t>
            </a:r>
            <a:r>
              <a:rPr lang="en-US" dirty="0"/>
              <a:t> no </a:t>
            </a:r>
            <a:r>
              <a:rPr lang="en-US" dirty="0" err="1"/>
              <a:t>Componente</a:t>
            </a:r>
            <a:r>
              <a:rPr lang="en-US" dirty="0"/>
              <a:t> </a:t>
            </a:r>
            <a:r>
              <a:rPr lang="en-US" dirty="0" err="1"/>
              <a:t>Financeiro</a:t>
            </a:r>
            <a:r>
              <a:rPr lang="en-US" dirty="0"/>
              <a:t> do RTA 2026. Essa </a:t>
            </a:r>
            <a:r>
              <a:rPr lang="en-US" dirty="0" err="1"/>
              <a:t>medida</a:t>
            </a:r>
            <a:r>
              <a:rPr lang="en-US" dirty="0"/>
              <a:t> </a:t>
            </a:r>
            <a:r>
              <a:rPr lang="en-US" dirty="0" err="1"/>
              <a:t>garante</a:t>
            </a:r>
            <a:r>
              <a:rPr lang="en-US" dirty="0"/>
              <a:t> </a:t>
            </a:r>
            <a:r>
              <a:rPr lang="en-US" dirty="0" err="1"/>
              <a:t>justiça</a:t>
            </a:r>
            <a:r>
              <a:rPr lang="en-US" dirty="0"/>
              <a:t> </a:t>
            </a:r>
            <a:r>
              <a:rPr lang="en-US" dirty="0" err="1"/>
              <a:t>regulatória</a:t>
            </a:r>
            <a:r>
              <a:rPr lang="en-US" dirty="0"/>
              <a:t>, </a:t>
            </a:r>
            <a:r>
              <a:rPr lang="en-US" dirty="0" err="1"/>
              <a:t>evita</a:t>
            </a:r>
            <a:r>
              <a:rPr lang="en-US" dirty="0"/>
              <a:t> </a:t>
            </a:r>
            <a:r>
              <a:rPr lang="en-US" dirty="0" err="1"/>
              <a:t>descontinuidade</a:t>
            </a:r>
            <a:r>
              <a:rPr lang="en-US" dirty="0"/>
              <a:t> </a:t>
            </a:r>
            <a:r>
              <a:rPr lang="en-US" dirty="0" err="1"/>
              <a:t>na</a:t>
            </a:r>
            <a:r>
              <a:rPr lang="en-US" dirty="0"/>
              <a:t> </a:t>
            </a:r>
            <a:r>
              <a:rPr lang="en-US" dirty="0" err="1"/>
              <a:t>remuneração</a:t>
            </a:r>
            <a:r>
              <a:rPr lang="en-US" dirty="0"/>
              <a:t> de </a:t>
            </a:r>
            <a:r>
              <a:rPr lang="en-US" dirty="0" err="1"/>
              <a:t>ativos</a:t>
            </a:r>
            <a:r>
              <a:rPr lang="en-US" dirty="0"/>
              <a:t> </a:t>
            </a:r>
            <a:r>
              <a:rPr lang="en-US" dirty="0" err="1"/>
              <a:t>essenciais</a:t>
            </a:r>
            <a:r>
              <a:rPr lang="en-US" dirty="0"/>
              <a:t> e </a:t>
            </a:r>
            <a:r>
              <a:rPr lang="en-US" dirty="0" err="1"/>
              <a:t>preserva</a:t>
            </a:r>
            <a:r>
              <a:rPr lang="en-US" dirty="0"/>
              <a:t> o </a:t>
            </a:r>
            <a:r>
              <a:rPr lang="en-US" dirty="0" err="1"/>
              <a:t>equilíbrio</a:t>
            </a:r>
            <a:r>
              <a:rPr lang="en-US" dirty="0"/>
              <a:t> </a:t>
            </a:r>
            <a:r>
              <a:rPr lang="en-US" dirty="0" err="1"/>
              <a:t>econômico-financeiro</a:t>
            </a:r>
            <a:r>
              <a:rPr lang="en-US" dirty="0"/>
              <a:t> </a:t>
            </a:r>
            <a:r>
              <a:rPr lang="en-US" dirty="0" err="1"/>
              <a:t>até</a:t>
            </a:r>
            <a:r>
              <a:rPr lang="en-US" dirty="0"/>
              <a:t> a </a:t>
            </a:r>
            <a:r>
              <a:rPr lang="en-US" dirty="0" err="1"/>
              <a:t>definição</a:t>
            </a:r>
            <a:r>
              <a:rPr lang="en-US" dirty="0"/>
              <a:t> final no </a:t>
            </a:r>
            <a:r>
              <a:rPr lang="en-US" dirty="0" err="1"/>
              <a:t>próximo</a:t>
            </a:r>
            <a:r>
              <a:rPr lang="en-US" dirty="0"/>
              <a:t> </a:t>
            </a:r>
            <a:r>
              <a:rPr lang="en-US" dirty="0" err="1"/>
              <a:t>ciclo</a:t>
            </a:r>
            <a:r>
              <a:rPr lang="en-US" dirty="0"/>
              <a:t> </a:t>
            </a:r>
            <a:r>
              <a:rPr lang="en-US" dirty="0" err="1"/>
              <a:t>tarifário</a:t>
            </a:r>
            <a:r>
              <a:rPr lang="en-US" dirty="0"/>
              <a:t>.</a:t>
            </a:r>
          </a:p>
        </p:txBody>
      </p:sp>
      <p:sp>
        <p:nvSpPr>
          <p:cNvPr id="4" name="Slide Number Placeholder 3"/>
          <p:cNvSpPr>
            <a:spLocks noGrp="1"/>
          </p:cNvSpPr>
          <p:nvPr>
            <p:ph type="sldNum" sz="quarter" idx="5"/>
          </p:nvPr>
        </p:nvSpPr>
        <p:spPr/>
        <p:txBody>
          <a:bodyPr/>
          <a:lstStyle/>
          <a:p>
            <a:fld id="{9AA1D6E6-2C34-4F95-B152-C3E5ABBD0B32}" type="slidenum">
              <a:t>7</a:t>
            </a:fld>
            <a:endParaRPr lang="en-US"/>
          </a:p>
        </p:txBody>
      </p:sp>
    </p:spTree>
    <p:extLst>
      <p:ext uri="{BB962C8B-B14F-4D97-AF65-F5344CB8AC3E}">
        <p14:creationId xmlns:p14="http://schemas.microsoft.com/office/powerpoint/2010/main" val="1370835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‹nº›</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4/6/2026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‹nº›</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283C5F1-159F-42F8-8EF0-50F62C470902}"/>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6" name="Content Placeholder 5" descr="Air-separating factory for producing Industrial gases">
            <a:extLst>
              <a:ext uri="{FF2B5EF4-FFF2-40B4-BE49-F238E27FC236}">
                <a16:creationId xmlns:a16="http://schemas.microsoft.com/office/drawing/2014/main" id="{959E548F-3125-4C53-A320-6C19D1EE875B}"/>
              </a:ext>
            </a:extLst>
          </p:cNvPr>
          <p:cNvPicPr>
            <a:picLocks noGrp="1" noChangeAspect="1"/>
          </p:cNvPicPr>
          <p:nvPr>
            <p:ph sz="half" idx="2"/>
          </p:nvPr>
        </p:nvPicPr>
        <p:blipFill>
          <a:blip r:embed="rId4"/>
          <a:stretch>
            <a:fillRect/>
          </a:stretch>
        </p:blipFill>
        <p:spPr>
          <a:xfrm>
            <a:off x="5334000" y="0"/>
            <a:ext cx="6858000" cy="6858000"/>
          </a:xfrm>
          <a:prstGeom prst="rect">
            <a:avLst/>
          </a:prstGeom>
        </p:spPr>
      </p:pic>
      <p:pic>
        <p:nvPicPr>
          <p:cNvPr id="2" name="Imagem 1">
            <a:extLst>
              <a:ext uri="{FF2B5EF4-FFF2-40B4-BE49-F238E27FC236}">
                <a16:creationId xmlns:a16="http://schemas.microsoft.com/office/drawing/2014/main" id="{0FF56E6A-A457-6736-2DDF-0023F4DA862E}"/>
              </a:ext>
            </a:extLst>
          </p:cNvPr>
          <p:cNvPicPr>
            <a:picLocks noChangeAspect="1"/>
          </p:cNvPicPr>
          <p:nvPr/>
        </p:nvPicPr>
        <p:blipFill>
          <a:blip r:embed="rId5">
            <a:alphaModFix amt="5000"/>
            <a:extLst>
              <a:ext uri="{28A0092B-C50C-407E-A947-70E740481C1C}">
                <a14:useLocalDpi xmlns:a14="http://schemas.microsoft.com/office/drawing/2010/main" val="0"/>
              </a:ext>
            </a:extLst>
          </a:blip>
          <a:stretch>
            <a:fillRect/>
          </a:stretch>
        </p:blipFill>
        <p:spPr>
          <a:xfrm>
            <a:off x="0" y="489608"/>
            <a:ext cx="5979966" cy="5878783"/>
          </a:xfrm>
          <a:prstGeom prst="rect">
            <a:avLst/>
          </a:prstGeom>
        </p:spPr>
      </p:pic>
      <p:sp>
        <p:nvSpPr>
          <p:cNvPr id="7" name="TextBox 6">
            <a:extLst>
              <a:ext uri="{FF2B5EF4-FFF2-40B4-BE49-F238E27FC236}">
                <a16:creationId xmlns:a16="http://schemas.microsoft.com/office/drawing/2014/main" id="{7BBC81F2-D8F3-4ABC-9A31-2EED9998F173}"/>
              </a:ext>
            </a:extLst>
          </p:cNvPr>
          <p:cNvSpPr txBox="1"/>
          <p:nvPr/>
        </p:nvSpPr>
        <p:spPr>
          <a:xfrm>
            <a:off x="471488" y="747117"/>
            <a:ext cx="4788770" cy="4001863"/>
          </a:xfrm>
          <a:prstGeom prst="rect">
            <a:avLst/>
          </a:prstGeom>
          <a:noFill/>
        </p:spPr>
        <p:txBody>
          <a:bodyPr wrap="square" rtlCol="0">
            <a:normAutofit/>
          </a:bodyPr>
          <a:lstStyle/>
          <a:p>
            <a:pPr marL="0" algn="l">
              <a:buNone/>
            </a:pPr>
            <a:r>
              <a:rPr lang="pt-BR" sz="4000" b="1" noProof="0" dirty="0">
                <a:solidFill>
                  <a:schemeClr val="accent1"/>
                </a:solidFill>
                <a:latin typeface="Arial" panose="020B0604020202020204" pitchFamily="34" charset="0"/>
                <a:cs typeface="Arial" panose="020B0604020202020204" pitchFamily="34" charset="0"/>
              </a:rPr>
              <a:t>Audiência Pública Nº 004/2026</a:t>
            </a:r>
          </a:p>
          <a:p>
            <a:r>
              <a:rPr lang="pt-BR" noProof="0" dirty="0"/>
              <a:t> </a:t>
            </a:r>
          </a:p>
          <a:p>
            <a:endParaRPr lang="pt-BR" noProof="0" dirty="0"/>
          </a:p>
          <a:p>
            <a:endParaRPr lang="pt-BR" noProof="0" dirty="0"/>
          </a:p>
          <a:p>
            <a:r>
              <a:rPr lang="pt-BR" sz="2400" noProof="0" dirty="0">
                <a:solidFill>
                  <a:schemeClr val="accent1">
                    <a:lumMod val="50000"/>
                  </a:schemeClr>
                </a:solidFill>
                <a:latin typeface="Arial" panose="020B0604020202020204" pitchFamily="34" charset="0"/>
                <a:cs typeface="Arial" panose="020B0604020202020204" pitchFamily="34" charset="0"/>
              </a:rPr>
              <a:t>Contribuições </a:t>
            </a:r>
            <a:r>
              <a:rPr lang="pt-BR" sz="2400" dirty="0">
                <a:solidFill>
                  <a:schemeClr val="accent1">
                    <a:lumMod val="50000"/>
                  </a:schemeClr>
                </a:solidFill>
                <a:latin typeface="Arial" panose="020B0604020202020204" pitchFamily="34" charset="0"/>
                <a:cs typeface="Arial" panose="020B0604020202020204" pitchFamily="34" charset="0"/>
              </a:rPr>
              <a:t>Caesb - </a:t>
            </a:r>
            <a:r>
              <a:rPr lang="pt-BR" sz="2400" noProof="0" dirty="0">
                <a:solidFill>
                  <a:schemeClr val="accent1">
                    <a:lumMod val="50000"/>
                  </a:schemeClr>
                </a:solidFill>
                <a:latin typeface="Arial" panose="020B0604020202020204" pitchFamily="34" charset="0"/>
                <a:cs typeface="Arial" panose="020B0604020202020204" pitchFamily="34" charset="0"/>
              </a:rPr>
              <a:t>Reajuste Tarifário Anual referente ao exercício de 2026 – RTA/2026</a:t>
            </a:r>
          </a:p>
          <a:p>
            <a:endParaRPr lang="pt-BR" sz="2400" dirty="0">
              <a:solidFill>
                <a:schemeClr val="accent1">
                  <a:lumMod val="50000"/>
                </a:schemeClr>
              </a:solidFill>
              <a:latin typeface="Arial" panose="020B0604020202020204" pitchFamily="34" charset="0"/>
              <a:cs typeface="Arial" panose="020B0604020202020204" pitchFamily="34" charset="0"/>
            </a:endParaRPr>
          </a:p>
          <a:p>
            <a:endParaRPr lang="pt-BR" sz="2400" noProof="0" dirty="0">
              <a:solidFill>
                <a:schemeClr val="accent1">
                  <a:lumMod val="50000"/>
                </a:schemeClr>
              </a:solidFill>
              <a:latin typeface="Arial" panose="020B0604020202020204" pitchFamily="34" charset="0"/>
              <a:cs typeface="Arial" panose="020B0604020202020204" pitchFamily="34" charset="0"/>
            </a:endParaRPr>
          </a:p>
          <a:p>
            <a:endParaRPr lang="pt-BR" sz="2400" dirty="0">
              <a:solidFill>
                <a:schemeClr val="accent1">
                  <a:lumMod val="50000"/>
                </a:schemeClr>
              </a:solidFill>
              <a:latin typeface="Arial" panose="020B0604020202020204" pitchFamily="34" charset="0"/>
              <a:cs typeface="Arial" panose="020B0604020202020204" pitchFamily="34" charset="0"/>
            </a:endParaRPr>
          </a:p>
          <a:p>
            <a:endParaRPr lang="pt-BR" sz="2400" noProof="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2144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4A13F3-EC04-42C8-8C8B-313615E506D9}"/>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6C568B47-30AA-130B-033E-9BAE1354BA16}"/>
              </a:ext>
            </a:extLst>
          </p:cNvPr>
          <p:cNvSpPr>
            <a:spLocks noGrp="1"/>
          </p:cNvSpPr>
          <p:nvPr>
            <p:ph sz="half" idx="2"/>
          </p:nvPr>
        </p:nvSpPr>
        <p:spPr>
          <a:xfrm>
            <a:off x="619125" y="542925"/>
            <a:ext cx="12172950" cy="881360"/>
          </a:xfrm>
        </p:spPr>
        <p:txBody>
          <a:bodyPr>
            <a:normAutofit/>
          </a:bodyPr>
          <a:lstStyle/>
          <a:p>
            <a:pPr marL="0" marR="0" algn="l">
              <a:buNone/>
            </a:pPr>
            <a:r>
              <a:rPr lang="pt-BR" b="1" noProof="0" dirty="0">
                <a:solidFill>
                  <a:schemeClr val="accent1"/>
                </a:solidFill>
                <a:latin typeface="Arial" panose="020B0604020202020204" pitchFamily="34" charset="0"/>
                <a:cs typeface="Arial" panose="020B0604020202020204" pitchFamily="34" charset="0"/>
              </a:rPr>
              <a:t>Considerações ao </a:t>
            </a:r>
            <a:r>
              <a:rPr lang="pt-BR" b="1" noProof="0" dirty="0">
                <a:solidFill>
                  <a:schemeClr val="accent1"/>
                </a:solidFill>
                <a:effectLst/>
                <a:latin typeface="Arial" panose="020B0604020202020204" pitchFamily="34" charset="0"/>
                <a:cs typeface="Arial" panose="020B0604020202020204" pitchFamily="34" charset="0"/>
              </a:rPr>
              <a:t>Reajuste Tarifário Anual - RTA</a:t>
            </a:r>
          </a:p>
        </p:txBody>
      </p:sp>
      <p:sp>
        <p:nvSpPr>
          <p:cNvPr id="6" name="TextBox 5">
            <a:extLst>
              <a:ext uri="{FF2B5EF4-FFF2-40B4-BE49-F238E27FC236}">
                <a16:creationId xmlns:a16="http://schemas.microsoft.com/office/drawing/2014/main" id="{895983C4-2917-44C5-B053-32D69D131977}"/>
              </a:ext>
            </a:extLst>
          </p:cNvPr>
          <p:cNvSpPr txBox="1"/>
          <p:nvPr/>
        </p:nvSpPr>
        <p:spPr>
          <a:xfrm>
            <a:off x="619125" y="1791930"/>
            <a:ext cx="10896600" cy="4967138"/>
          </a:xfrm>
          <a:prstGeom prst="rect">
            <a:avLst/>
          </a:prstGeom>
          <a:noFill/>
        </p:spPr>
        <p:txBody>
          <a:bodyPr wrap="square" rtlCol="0">
            <a:normAutofit/>
          </a:bodyPr>
          <a:lstStyle/>
          <a:p>
            <a:pPr>
              <a:spcBef>
                <a:spcPts val="2250"/>
              </a:spcBef>
              <a:spcAft>
                <a:spcPts val="2100"/>
              </a:spcAft>
            </a:pPr>
            <a:r>
              <a:rPr lang="pt-BR" sz="2000" b="1" noProof="0" dirty="0">
                <a:solidFill>
                  <a:schemeClr val="accent1">
                    <a:lumMod val="50000"/>
                  </a:schemeClr>
                </a:solidFill>
                <a:latin typeface="Arial" panose="020B0604020202020204" pitchFamily="34" charset="0"/>
                <a:cs typeface="Arial" panose="020B0604020202020204" pitchFamily="34" charset="0"/>
              </a:rPr>
              <a:t>Objetivos: </a:t>
            </a:r>
            <a:endParaRPr lang="pt-BR" noProof="0" dirty="0">
              <a:solidFill>
                <a:schemeClr val="accent1">
                  <a:lumMod val="50000"/>
                </a:schemeClr>
              </a:solidFill>
              <a:latin typeface="Arial" panose="020B0604020202020204" pitchFamily="34" charset="0"/>
              <a:cs typeface="Arial" panose="020B0604020202020204" pitchFamily="34" charset="0"/>
            </a:endParaRPr>
          </a:p>
          <a:p>
            <a:pPr>
              <a:spcBef>
                <a:spcPts val="600"/>
              </a:spcBef>
              <a:spcAft>
                <a:spcPts val="2100"/>
              </a:spcAft>
            </a:pPr>
            <a:r>
              <a:rPr lang="pt-BR" noProof="0" dirty="0">
                <a:solidFill>
                  <a:schemeClr val="accent1">
                    <a:lumMod val="50000"/>
                  </a:schemeClr>
                </a:solidFill>
                <a:latin typeface="Arial" panose="020B0604020202020204" pitchFamily="34" charset="0"/>
                <a:cs typeface="Arial" panose="020B0604020202020204" pitchFamily="34" charset="0"/>
              </a:rPr>
              <a:t>Fornecer subsídios técnicos e regulatórios para a recomposição tarifária da CAESB no RTA 2026, preservando o equilíbrio econômico-financeiro da concessão; e</a:t>
            </a:r>
          </a:p>
          <a:p>
            <a:pPr>
              <a:spcBef>
                <a:spcPts val="600"/>
              </a:spcBef>
              <a:spcAft>
                <a:spcPts val="2100"/>
              </a:spcAft>
            </a:pPr>
            <a:r>
              <a:rPr lang="pt-BR" noProof="0" dirty="0">
                <a:solidFill>
                  <a:schemeClr val="accent1">
                    <a:lumMod val="50000"/>
                  </a:schemeClr>
                </a:solidFill>
                <a:latin typeface="Arial" panose="020B0604020202020204" pitchFamily="34" charset="0"/>
                <a:cs typeface="Arial" panose="020B0604020202020204" pitchFamily="34" charset="0"/>
              </a:rPr>
              <a:t>Reconhecer custos adicionais não plenamente capturados na tarifa vigente (limitações temporais da 4ª RTP e fatos supervenientes legais, contratuais ou econômicos); </a:t>
            </a:r>
          </a:p>
        </p:txBody>
      </p:sp>
      <p:pic>
        <p:nvPicPr>
          <p:cNvPr id="2" name="Imagem 1">
            <a:extLst>
              <a:ext uri="{FF2B5EF4-FFF2-40B4-BE49-F238E27FC236}">
                <a16:creationId xmlns:a16="http://schemas.microsoft.com/office/drawing/2014/main" id="{E288DA52-D44F-9A57-9FC5-3E2858AB251E}"/>
              </a:ext>
            </a:extLst>
          </p:cNvPr>
          <p:cNvPicPr>
            <a:picLocks noChangeAspect="1"/>
          </p:cNvPicPr>
          <p:nvPr/>
        </p:nvPicPr>
        <p:blipFill>
          <a:blip r:embed="rId4">
            <a:alphaModFix amt="5000"/>
            <a:extLst>
              <a:ext uri="{28A0092B-C50C-407E-A947-70E740481C1C}">
                <a14:useLocalDpi xmlns:a14="http://schemas.microsoft.com/office/drawing/2010/main" val="0"/>
              </a:ext>
            </a:extLst>
          </a:blip>
          <a:stretch>
            <a:fillRect/>
          </a:stretch>
        </p:blipFill>
        <p:spPr>
          <a:xfrm>
            <a:off x="6212034" y="344738"/>
            <a:ext cx="5979966" cy="5878783"/>
          </a:xfrm>
          <a:prstGeom prst="rect">
            <a:avLst/>
          </a:prstGeom>
        </p:spPr>
      </p:pic>
    </p:spTree>
    <p:extLst>
      <p:ext uri="{BB962C8B-B14F-4D97-AF65-F5344CB8AC3E}">
        <p14:creationId xmlns:p14="http://schemas.microsoft.com/office/powerpoint/2010/main" val="1344590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E6100CC-7568-4C1F-BED7-0C4E4E146B56}"/>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6" name="Content Placeholder 5" descr="Special machinery or bulldozer work on the site of waste unloading at the plant for waste disposal. Technological process. Business for sorting and recycling.">
            <a:extLst>
              <a:ext uri="{FF2B5EF4-FFF2-40B4-BE49-F238E27FC236}">
                <a16:creationId xmlns:a16="http://schemas.microsoft.com/office/drawing/2014/main" id="{EBD5A7E9-70B9-4614-9AAC-24CB390D99C1}"/>
              </a:ext>
            </a:extLst>
          </p:cNvPr>
          <p:cNvPicPr>
            <a:picLocks noGrp="1" noChangeAspect="1"/>
          </p:cNvPicPr>
          <p:nvPr>
            <p:ph sz="half" idx="2"/>
          </p:nvPr>
        </p:nvPicPr>
        <p:blipFill>
          <a:blip r:embed="rId4"/>
          <a:stretch>
            <a:fillRect/>
          </a:stretch>
        </p:blipFill>
        <p:spPr>
          <a:xfrm>
            <a:off x="0" y="-1"/>
            <a:ext cx="6096000" cy="6857999"/>
          </a:xfrm>
          <a:prstGeom prst="rect">
            <a:avLst/>
          </a:prstGeom>
        </p:spPr>
      </p:pic>
      <p:sp>
        <p:nvSpPr>
          <p:cNvPr id="7" name="TextBox 6">
            <a:extLst>
              <a:ext uri="{FF2B5EF4-FFF2-40B4-BE49-F238E27FC236}">
                <a16:creationId xmlns:a16="http://schemas.microsoft.com/office/drawing/2014/main" id="{8B5CDE77-3111-4A4A-BCF6-FF77BE0389C2}"/>
              </a:ext>
            </a:extLst>
          </p:cNvPr>
          <p:cNvSpPr txBox="1"/>
          <p:nvPr/>
        </p:nvSpPr>
        <p:spPr>
          <a:xfrm>
            <a:off x="6312312" y="581025"/>
            <a:ext cx="5279613" cy="670321"/>
          </a:xfrm>
          <a:prstGeom prst="rect">
            <a:avLst/>
          </a:prstGeom>
          <a:noFill/>
        </p:spPr>
        <p:txBody>
          <a:bodyPr wrap="square" rtlCol="0">
            <a:noAutofit/>
          </a:bodyPr>
          <a:lstStyle/>
          <a:p>
            <a:pPr marL="0" algn="l">
              <a:buNone/>
            </a:pPr>
            <a:r>
              <a:rPr lang="pt-BR" sz="2400" b="1" noProof="0" dirty="0">
                <a:solidFill>
                  <a:schemeClr val="accent1"/>
                </a:solidFill>
                <a:effectLst/>
                <a:latin typeface="Arial" panose="020B0604020202020204" pitchFamily="34" charset="0"/>
                <a:cs typeface="Arial" panose="020B0604020202020204" pitchFamily="34" charset="0"/>
              </a:rPr>
              <a:t>Custos extraordinários com resíduos sólidos </a:t>
            </a:r>
            <a:endParaRPr lang="pt-BR" sz="2400" b="1" noProof="0" dirty="0">
              <a:solidFill>
                <a:schemeClr val="accent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160C709C-77AE-4228-9D57-179F06B08DF9}"/>
              </a:ext>
            </a:extLst>
          </p:cNvPr>
          <p:cNvSpPr txBox="1"/>
          <p:nvPr/>
        </p:nvSpPr>
        <p:spPr>
          <a:xfrm>
            <a:off x="6312312" y="1613296"/>
            <a:ext cx="5279613" cy="609600"/>
          </a:xfrm>
          <a:prstGeom prst="rect">
            <a:avLst/>
          </a:prstGeom>
          <a:noFill/>
        </p:spPr>
        <p:txBody>
          <a:bodyPr wrap="square" rtlCol="0">
            <a:normAutofit/>
          </a:bodyPr>
          <a:lstStyle/>
          <a:p>
            <a:pPr marL="0" algn="l">
              <a:buNone/>
            </a:pPr>
            <a:r>
              <a:rPr lang="pt-BR" b="1" noProof="0" dirty="0">
                <a:solidFill>
                  <a:schemeClr val="accent1">
                    <a:lumMod val="50000"/>
                  </a:schemeClr>
                </a:solidFill>
                <a:effectLst/>
                <a:latin typeface="Arial" panose="020B0604020202020204" pitchFamily="34" charset="0"/>
                <a:cs typeface="Arial" panose="020B0604020202020204" pitchFamily="34" charset="0"/>
              </a:rPr>
              <a:t>Base legal e obrigação de cobrança</a:t>
            </a:r>
            <a:r>
              <a:rPr lang="pt-BR" b="1" noProof="0" dirty="0">
                <a:solidFill>
                  <a:schemeClr val="accent1">
                    <a:lumMod val="50000"/>
                  </a:schemeClr>
                </a:solidFill>
                <a:latin typeface="Arial" panose="020B0604020202020204" pitchFamily="34" charset="0"/>
                <a:cs typeface="Arial" panose="020B0604020202020204" pitchFamily="34" charset="0"/>
              </a:rPr>
              <a:t>:</a:t>
            </a:r>
            <a:endParaRPr lang="pt-BR" noProof="0" dirty="0">
              <a:solidFill>
                <a:schemeClr val="accent1">
                  <a:lumMod val="5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63DF697-D7A2-4268-94A3-50BB24BDBA25}"/>
              </a:ext>
            </a:extLst>
          </p:cNvPr>
          <p:cNvSpPr txBox="1"/>
          <p:nvPr/>
        </p:nvSpPr>
        <p:spPr>
          <a:xfrm>
            <a:off x="6312312" y="2222896"/>
            <a:ext cx="5279614" cy="1269503"/>
          </a:xfrm>
          <a:prstGeom prst="rect">
            <a:avLst/>
          </a:prstGeom>
          <a:noFill/>
        </p:spPr>
        <p:txBody>
          <a:bodyPr wrap="square" rtlCol="0">
            <a:normAutofit fontScale="92500"/>
          </a:bodyPr>
          <a:lstStyle/>
          <a:p>
            <a:pPr marL="285750" marR="0" indent="-285750" algn="just">
              <a:spcBef>
                <a:spcPts val="750"/>
              </a:spcBef>
              <a:buFont typeface="Arial" panose="020B0604020202020204" pitchFamily="34" charset="0"/>
              <a:buChar char="•"/>
            </a:pPr>
            <a:r>
              <a:rPr lang="pt-BR" sz="1600" b="0" noProof="0" dirty="0">
                <a:solidFill>
                  <a:schemeClr val="accent1">
                    <a:lumMod val="50000"/>
                  </a:schemeClr>
                </a:solidFill>
                <a:effectLst/>
                <a:latin typeface="Arial" panose="020B0604020202020204" pitchFamily="34" charset="0"/>
                <a:cs typeface="Arial" panose="020B0604020202020204" pitchFamily="34" charset="0"/>
              </a:rPr>
              <a:t>A Lei Distrital nº 5.610/2016 e o Decreto nº 37.568/2016 atribuem ao grande gerador a responsabilidade e o ônus pela destinação final ambientalmente adequada; </a:t>
            </a:r>
          </a:p>
          <a:p>
            <a:pPr marL="285750" marR="0" indent="-285750" algn="just">
              <a:spcBef>
                <a:spcPts val="750"/>
              </a:spcBef>
              <a:buFont typeface="Arial" panose="020B0604020202020204" pitchFamily="34" charset="0"/>
              <a:buChar char="•"/>
            </a:pPr>
            <a:r>
              <a:rPr lang="pt-BR" sz="1600" b="0" noProof="0" dirty="0">
                <a:solidFill>
                  <a:schemeClr val="accent1">
                    <a:lumMod val="50000"/>
                  </a:schemeClr>
                </a:solidFill>
                <a:effectLst/>
                <a:latin typeface="Arial" panose="020B0604020202020204" pitchFamily="34" charset="0"/>
                <a:cs typeface="Arial" panose="020B0604020202020204" pitchFamily="34" charset="0"/>
              </a:rPr>
              <a:t>A cobrança tornou-se obrigatória a partir de 01/01/2021</a:t>
            </a:r>
            <a:r>
              <a:rPr lang="pt-BR" sz="1600" b="0" noProof="0" dirty="0">
                <a:solidFill>
                  <a:schemeClr val="accent1">
                    <a:lumMod val="50000"/>
                  </a:schemeClr>
                </a:solidFill>
                <a:effectLst/>
                <a:latin typeface="Aptos Light" panose="020B0004020202020204" pitchFamily="34" charset="0"/>
              </a:rPr>
              <a:t>. </a:t>
            </a:r>
            <a:endParaRPr lang="pt-BR" noProof="0" dirty="0">
              <a:solidFill>
                <a:schemeClr val="accent1">
                  <a:lumMod val="50000"/>
                </a:schemeClr>
              </a:solidFill>
            </a:endParaRPr>
          </a:p>
        </p:txBody>
      </p:sp>
      <p:sp>
        <p:nvSpPr>
          <p:cNvPr id="10" name="TextBox 9">
            <a:extLst>
              <a:ext uri="{FF2B5EF4-FFF2-40B4-BE49-F238E27FC236}">
                <a16:creationId xmlns:a16="http://schemas.microsoft.com/office/drawing/2014/main" id="{E5C68800-3691-47E2-A529-35F1E21EDC41}"/>
              </a:ext>
            </a:extLst>
          </p:cNvPr>
          <p:cNvSpPr txBox="1"/>
          <p:nvPr/>
        </p:nvSpPr>
        <p:spPr>
          <a:xfrm>
            <a:off x="6390967" y="3644800"/>
            <a:ext cx="5200957" cy="609600"/>
          </a:xfrm>
          <a:prstGeom prst="rect">
            <a:avLst/>
          </a:prstGeom>
          <a:noFill/>
        </p:spPr>
        <p:txBody>
          <a:bodyPr wrap="square" rtlCol="0">
            <a:noAutofit/>
          </a:bodyPr>
          <a:lstStyle/>
          <a:p>
            <a:pPr marL="0" marR="0" algn="l">
              <a:spcBef>
                <a:spcPts val="1200"/>
              </a:spcBef>
              <a:buNone/>
            </a:pPr>
            <a:r>
              <a:rPr lang="pt-BR" b="1" noProof="0" dirty="0">
                <a:solidFill>
                  <a:schemeClr val="accent1">
                    <a:lumMod val="50000"/>
                  </a:schemeClr>
                </a:solidFill>
                <a:effectLst/>
                <a:latin typeface="Arial" panose="020B0604020202020204" pitchFamily="34" charset="0"/>
                <a:cs typeface="Arial" panose="020B0604020202020204" pitchFamily="34" charset="0"/>
              </a:rPr>
              <a:t>Notificação e pagamento retroativo (2021–2025): </a:t>
            </a:r>
            <a:endParaRPr lang="pt-BR" noProof="0" dirty="0">
              <a:solidFill>
                <a:schemeClr val="accent1">
                  <a:lumMod val="50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28324A0-FA88-4A33-968B-E6083AA794AA}"/>
              </a:ext>
            </a:extLst>
          </p:cNvPr>
          <p:cNvSpPr txBox="1"/>
          <p:nvPr/>
        </p:nvSpPr>
        <p:spPr>
          <a:xfrm>
            <a:off x="6312312" y="4349650"/>
            <a:ext cx="5200956" cy="1523404"/>
          </a:xfrm>
          <a:prstGeom prst="rect">
            <a:avLst/>
          </a:prstGeom>
          <a:noFill/>
        </p:spPr>
        <p:txBody>
          <a:bodyPr wrap="square" rtlCol="0">
            <a:normAutofit/>
          </a:bodyPr>
          <a:lstStyle/>
          <a:p>
            <a:pPr marL="0" marR="0" algn="just">
              <a:spcBef>
                <a:spcPts val="750"/>
              </a:spcBef>
              <a:buNone/>
            </a:pPr>
            <a:r>
              <a:rPr lang="pt-BR" sz="1600" b="0" noProof="0" dirty="0">
                <a:solidFill>
                  <a:schemeClr val="accent1">
                    <a:lumMod val="50000"/>
                  </a:schemeClr>
                </a:solidFill>
                <a:effectLst/>
                <a:latin typeface="Arial" panose="020B0604020202020204" pitchFamily="34" charset="0"/>
                <a:cs typeface="Arial" panose="020B0604020202020204" pitchFamily="34" charset="0"/>
              </a:rPr>
              <a:t>Em 2025, a CAESB foi notificada pelo SLU e</a:t>
            </a:r>
            <a:r>
              <a:rPr lang="pt-BR" sz="1600" dirty="0">
                <a:solidFill>
                  <a:schemeClr val="accent1">
                    <a:lumMod val="50000"/>
                  </a:schemeClr>
                </a:solidFill>
                <a:latin typeface="Arial" panose="020B0604020202020204" pitchFamily="34" charset="0"/>
                <a:cs typeface="Arial" panose="020B0604020202020204" pitchFamily="34" charset="0"/>
              </a:rPr>
              <a:t> </a:t>
            </a:r>
            <a:r>
              <a:rPr lang="pt-BR" sz="1600" b="0" noProof="0" dirty="0">
                <a:solidFill>
                  <a:schemeClr val="accent1">
                    <a:lumMod val="50000"/>
                  </a:schemeClr>
                </a:solidFill>
                <a:effectLst/>
                <a:latin typeface="Arial" panose="020B0604020202020204" pitchFamily="34" charset="0"/>
                <a:cs typeface="Arial" panose="020B0604020202020204" pitchFamily="34" charset="0"/>
              </a:rPr>
              <a:t>pagou aproximadamente </a:t>
            </a:r>
            <a:r>
              <a:rPr lang="pt-BR" sz="1600" b="1" noProof="0" dirty="0">
                <a:solidFill>
                  <a:schemeClr val="accent1">
                    <a:lumMod val="50000"/>
                  </a:schemeClr>
                </a:solidFill>
                <a:effectLst/>
                <a:latin typeface="Arial" panose="020B0604020202020204" pitchFamily="34" charset="0"/>
                <a:cs typeface="Arial" panose="020B0604020202020204" pitchFamily="34" charset="0"/>
              </a:rPr>
              <a:t>R$ 6,79 milhões </a:t>
            </a:r>
            <a:r>
              <a:rPr lang="pt-BR" sz="1600" b="0" noProof="0" dirty="0">
                <a:solidFill>
                  <a:schemeClr val="accent1">
                    <a:lumMod val="50000"/>
                  </a:schemeClr>
                </a:solidFill>
                <a:effectLst/>
                <a:latin typeface="Arial" panose="020B0604020202020204" pitchFamily="34" charset="0"/>
                <a:cs typeface="Arial" panose="020B0604020202020204" pitchFamily="34" charset="0"/>
              </a:rPr>
              <a:t>relativos aos valores devidos desde 2021; </a:t>
            </a:r>
          </a:p>
          <a:p>
            <a:pPr marL="0" marR="0" algn="just">
              <a:spcBef>
                <a:spcPts val="750"/>
              </a:spcBef>
              <a:buNone/>
            </a:pPr>
            <a:r>
              <a:rPr lang="pt-BR" sz="1600" dirty="0">
                <a:solidFill>
                  <a:schemeClr val="accent1">
                    <a:lumMod val="50000"/>
                  </a:schemeClr>
                </a:solidFill>
                <a:latin typeface="Arial" panose="020B0604020202020204" pitchFamily="34" charset="0"/>
                <a:cs typeface="Arial" panose="020B0604020202020204" pitchFamily="34" charset="0"/>
              </a:rPr>
              <a:t>Esses valores</a:t>
            </a:r>
            <a:r>
              <a:rPr lang="pt-BR" sz="1600" b="0" noProof="0" dirty="0">
                <a:solidFill>
                  <a:schemeClr val="accent1">
                    <a:lumMod val="50000"/>
                  </a:schemeClr>
                </a:solidFill>
                <a:effectLst/>
                <a:latin typeface="Arial" panose="020B0604020202020204" pitchFamily="34" charset="0"/>
                <a:cs typeface="Arial" panose="020B0604020202020204" pitchFamily="34" charset="0"/>
              </a:rPr>
              <a:t> não </a:t>
            </a:r>
            <a:r>
              <a:rPr lang="pt-BR" sz="1600" dirty="0">
                <a:solidFill>
                  <a:schemeClr val="accent1">
                    <a:lumMod val="50000"/>
                  </a:schemeClr>
                </a:solidFill>
                <a:latin typeface="Arial" panose="020B0604020202020204" pitchFamily="34" charset="0"/>
                <a:cs typeface="Arial" panose="020B0604020202020204" pitchFamily="34" charset="0"/>
              </a:rPr>
              <a:t>foram </a:t>
            </a:r>
            <a:r>
              <a:rPr lang="pt-BR" sz="1600" b="0" noProof="0" dirty="0">
                <a:solidFill>
                  <a:schemeClr val="accent1">
                    <a:lumMod val="50000"/>
                  </a:schemeClr>
                </a:solidFill>
                <a:effectLst/>
                <a:latin typeface="Arial" panose="020B0604020202020204" pitchFamily="34" charset="0"/>
                <a:cs typeface="Arial" panose="020B0604020202020204" pitchFamily="34" charset="0"/>
              </a:rPr>
              <a:t>capturados na 4ª RTP, os quais não serão capturados na 5ª RTP. </a:t>
            </a:r>
            <a:endParaRPr lang="pt-BR" noProof="0" dirty="0">
              <a:solidFill>
                <a:schemeClr val="accent1">
                  <a:lumMod val="50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2E6AF20-3050-4D6D-B35E-7D1E186EB052}"/>
              </a:ext>
            </a:extLst>
          </p:cNvPr>
          <p:cNvSpPr txBox="1"/>
          <p:nvPr/>
        </p:nvSpPr>
        <p:spPr>
          <a:xfrm>
            <a:off x="6351640" y="6730305"/>
            <a:ext cx="5240286" cy="1523404"/>
          </a:xfrm>
          <a:prstGeom prst="rect">
            <a:avLst/>
          </a:prstGeom>
          <a:noFill/>
        </p:spPr>
        <p:txBody>
          <a:bodyPr wrap="square" rtlCol="0">
            <a:normAutofit/>
          </a:bodyPr>
          <a:lstStyle/>
          <a:p>
            <a:pPr marL="0" marR="0" algn="l">
              <a:spcBef>
                <a:spcPts val="750"/>
              </a:spcBef>
              <a:buNone/>
            </a:pPr>
            <a:endParaRPr lang="pt-BR"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1552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7D63F61-8FAF-45AB-B204-E3C5C2D78543}"/>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C89743DF-248A-4506-B4FE-96C2FDF759A5}"/>
              </a:ext>
            </a:extLst>
          </p:cNvPr>
          <p:cNvSpPr txBox="1"/>
          <p:nvPr/>
        </p:nvSpPr>
        <p:spPr>
          <a:xfrm>
            <a:off x="363795" y="400050"/>
            <a:ext cx="10972800" cy="469255"/>
          </a:xfrm>
          <a:prstGeom prst="rect">
            <a:avLst/>
          </a:prstGeom>
          <a:noFill/>
        </p:spPr>
        <p:txBody>
          <a:bodyPr wrap="square" rtlCol="0">
            <a:noAutofit/>
          </a:bodyPr>
          <a:lstStyle/>
          <a:p>
            <a:pPr marL="0" algn="l">
              <a:buNone/>
            </a:pPr>
            <a:r>
              <a:rPr lang="pt-BR" sz="2400" b="1" noProof="0" dirty="0">
                <a:solidFill>
                  <a:schemeClr val="accent1"/>
                </a:solidFill>
                <a:effectLst/>
                <a:latin typeface="Arial" panose="020B0604020202020204" pitchFamily="34" charset="0"/>
                <a:cs typeface="Arial" panose="020B0604020202020204" pitchFamily="34" charset="0"/>
              </a:rPr>
              <a:t>Custos Operacionais Extraordinários com serviços de Conservação e Manutenção </a:t>
            </a:r>
          </a:p>
          <a:p>
            <a:pPr marL="0" algn="l">
              <a:buNone/>
            </a:pPr>
            <a:endParaRPr lang="pt-BR" sz="2400" b="1" noProof="0" dirty="0">
              <a:solidFill>
                <a:schemeClr val="accent1">
                  <a:lumMod val="50000"/>
                </a:schemeClr>
              </a:solidFill>
              <a:effectLst/>
              <a:latin typeface="Arial" panose="020B0604020202020204" pitchFamily="34" charset="0"/>
              <a:cs typeface="Arial" panose="020B0604020202020204" pitchFamily="34" charset="0"/>
            </a:endParaRPr>
          </a:p>
          <a:p>
            <a:pPr marL="0" algn="l">
              <a:buNone/>
            </a:pPr>
            <a:endParaRPr lang="pt-BR" sz="2400" b="1" noProof="0" dirty="0">
              <a:solidFill>
                <a:schemeClr val="accent1">
                  <a:lumMod val="50000"/>
                </a:schemeClr>
              </a:solidFill>
              <a:effectLst/>
              <a:latin typeface="Arial" panose="020B0604020202020204" pitchFamily="34" charset="0"/>
              <a:cs typeface="Arial" panose="020B0604020202020204" pitchFamily="34" charset="0"/>
            </a:endParaRPr>
          </a:p>
          <a:p>
            <a:pPr marL="0" algn="l">
              <a:buNone/>
            </a:pPr>
            <a:endParaRPr lang="pt-BR" sz="2400" b="1" noProof="0" dirty="0">
              <a:solidFill>
                <a:schemeClr val="accent1">
                  <a:lumMod val="50000"/>
                </a:schemeClr>
              </a:solidFill>
              <a:latin typeface="Arial" panose="020B0604020202020204" pitchFamily="34" charset="0"/>
              <a:cs typeface="Arial" panose="020B0604020202020204" pitchFamily="34" charset="0"/>
            </a:endParaRPr>
          </a:p>
          <a:p>
            <a:pPr marL="0" algn="l">
              <a:buNone/>
            </a:pPr>
            <a:endParaRPr lang="pt-BR" sz="2400" b="1" noProof="0" dirty="0">
              <a:solidFill>
                <a:schemeClr val="accent1">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5BB4BAF-6762-4780-9D05-5C52B4956AA7}"/>
              </a:ext>
            </a:extLst>
          </p:cNvPr>
          <p:cNvSpPr txBox="1"/>
          <p:nvPr/>
        </p:nvSpPr>
        <p:spPr>
          <a:xfrm>
            <a:off x="615670" y="1730052"/>
            <a:ext cx="4680155" cy="4267200"/>
          </a:xfrm>
          <a:prstGeom prst="rect">
            <a:avLst/>
          </a:prstGeom>
          <a:noFill/>
        </p:spPr>
        <p:txBody>
          <a:bodyPr wrap="square" rtlCol="0">
            <a:normAutofit/>
          </a:bodyPr>
          <a:lstStyle/>
          <a:p>
            <a:pPr marL="0" marR="0" algn="l">
              <a:spcAft>
                <a:spcPts val="450"/>
              </a:spcAft>
              <a:buNone/>
            </a:pPr>
            <a:r>
              <a:rPr lang="pt-BR" sz="2000" b="1" noProof="0" dirty="0">
                <a:solidFill>
                  <a:schemeClr val="accent1">
                    <a:lumMod val="50000"/>
                  </a:schemeClr>
                </a:solidFill>
                <a:effectLst/>
                <a:latin typeface="Arial" panose="020B0604020202020204" pitchFamily="34" charset="0"/>
                <a:cs typeface="Arial" panose="020B0604020202020204" pitchFamily="34" charset="0"/>
              </a:rPr>
              <a:t>O que mudou ?</a:t>
            </a:r>
            <a:endParaRPr lang="pt-BR" noProof="0" dirty="0">
              <a:solidFill>
                <a:schemeClr val="accent1">
                  <a:lumMod val="50000"/>
                </a:schemeClr>
              </a:solidFill>
              <a:effectLst/>
              <a:latin typeface="Arial" panose="020B0604020202020204" pitchFamily="34" charset="0"/>
              <a:cs typeface="Arial" panose="020B0604020202020204" pitchFamily="34" charset="0"/>
            </a:endParaRPr>
          </a:p>
          <a:p>
            <a:pPr marL="0" marR="0" algn="just">
              <a:spcAft>
                <a:spcPts val="1350"/>
              </a:spcAft>
              <a:buNone/>
            </a:pPr>
            <a:r>
              <a:rPr lang="pt-BR" sz="1600" b="0" noProof="0" dirty="0">
                <a:solidFill>
                  <a:schemeClr val="accent1">
                    <a:lumMod val="50000"/>
                  </a:schemeClr>
                </a:solidFill>
                <a:effectLst/>
                <a:latin typeface="Arial" panose="020B0604020202020204" pitchFamily="34" charset="0"/>
                <a:cs typeface="Arial" panose="020B0604020202020204" pitchFamily="34" charset="0"/>
              </a:rPr>
              <a:t>Em 2025 passaram a vigorar novos contratos baseados na Tabela de Preços de </a:t>
            </a:r>
            <a:r>
              <a:rPr lang="pt-BR" sz="1600" b="0" noProof="0" dirty="0" err="1">
                <a:solidFill>
                  <a:schemeClr val="accent1">
                    <a:lumMod val="50000"/>
                  </a:schemeClr>
                </a:solidFill>
                <a:effectLst/>
                <a:latin typeface="Arial" panose="020B0604020202020204" pitchFamily="34" charset="0"/>
                <a:cs typeface="Arial" panose="020B0604020202020204" pitchFamily="34" charset="0"/>
              </a:rPr>
              <a:t>jan</a:t>
            </a:r>
            <a:r>
              <a:rPr lang="pt-BR" sz="1600" b="0" noProof="0" dirty="0">
                <a:solidFill>
                  <a:schemeClr val="accent1">
                    <a:lumMod val="50000"/>
                  </a:schemeClr>
                </a:solidFill>
                <a:effectLst/>
                <a:latin typeface="Arial" panose="020B0604020202020204" pitchFamily="34" charset="0"/>
                <a:cs typeface="Arial" panose="020B0604020202020204" pitchFamily="34" charset="0"/>
              </a:rPr>
              <a:t>/2024, substituindo a base de out/2020 dos contratos anteriores. </a:t>
            </a:r>
            <a:endParaRPr lang="pt-BR" noProof="0" dirty="0">
              <a:solidFill>
                <a:schemeClr val="accent1">
                  <a:lumMod val="50000"/>
                </a:schemeClr>
              </a:solidFill>
              <a:effectLst/>
              <a:latin typeface="Arial" panose="020B0604020202020204" pitchFamily="34" charset="0"/>
              <a:cs typeface="Arial" panose="020B0604020202020204" pitchFamily="34" charset="0"/>
            </a:endParaRPr>
          </a:p>
          <a:p>
            <a:pPr marL="0" marR="0" algn="just">
              <a:spcAft>
                <a:spcPts val="450"/>
              </a:spcAft>
              <a:buNone/>
            </a:pPr>
            <a:r>
              <a:rPr lang="pt-BR" sz="2000" b="1" noProof="0" dirty="0">
                <a:solidFill>
                  <a:schemeClr val="accent1">
                    <a:lumMod val="50000"/>
                  </a:schemeClr>
                </a:solidFill>
                <a:effectLst/>
                <a:latin typeface="Arial" panose="020B0604020202020204" pitchFamily="34" charset="0"/>
                <a:cs typeface="Arial" panose="020B0604020202020204" pitchFamily="34" charset="0"/>
              </a:rPr>
              <a:t>Por que o custo subiu ?</a:t>
            </a:r>
            <a:endParaRPr lang="pt-BR" noProof="0" dirty="0">
              <a:solidFill>
                <a:schemeClr val="accent1">
                  <a:lumMod val="50000"/>
                </a:schemeClr>
              </a:solidFill>
              <a:effectLst/>
              <a:latin typeface="Arial" panose="020B0604020202020204" pitchFamily="34" charset="0"/>
              <a:cs typeface="Arial" panose="020B0604020202020204" pitchFamily="34" charset="0"/>
            </a:endParaRPr>
          </a:p>
          <a:p>
            <a:pPr marL="0" marR="0" algn="just">
              <a:buNone/>
            </a:pPr>
            <a:r>
              <a:rPr lang="pt-BR" sz="1600" b="0" noProof="0" dirty="0">
                <a:solidFill>
                  <a:schemeClr val="accent1">
                    <a:lumMod val="50000"/>
                  </a:schemeClr>
                </a:solidFill>
                <a:effectLst/>
                <a:latin typeface="Arial" panose="020B0604020202020204" pitchFamily="34" charset="0"/>
                <a:cs typeface="Arial" panose="020B0604020202020204" pitchFamily="34" charset="0"/>
              </a:rPr>
              <a:t>A atualização incorporou IPCA acumulado de 26,15% e a expansão operacional (≈ 4% nas redes e 5% nas ligações). </a:t>
            </a:r>
          </a:p>
          <a:p>
            <a:pPr marL="0" marR="0" algn="just">
              <a:buNone/>
            </a:pPr>
            <a:endParaRPr lang="pt-BR" sz="1600" b="0" noProof="0" dirty="0">
              <a:solidFill>
                <a:schemeClr val="accent1">
                  <a:lumMod val="50000"/>
                </a:schemeClr>
              </a:solidFill>
              <a:effectLst/>
              <a:latin typeface="Arial" panose="020B0604020202020204" pitchFamily="34" charset="0"/>
              <a:cs typeface="Arial" panose="020B0604020202020204" pitchFamily="34" charset="0"/>
            </a:endParaRPr>
          </a:p>
          <a:p>
            <a:pPr marL="0" marR="0" algn="just">
              <a:buNone/>
            </a:pPr>
            <a:r>
              <a:rPr lang="pt-BR" sz="1600" noProof="0" dirty="0">
                <a:solidFill>
                  <a:schemeClr val="accent1">
                    <a:lumMod val="50000"/>
                  </a:schemeClr>
                </a:solidFill>
                <a:latin typeface="Arial" panose="020B0604020202020204" pitchFamily="34" charset="0"/>
                <a:cs typeface="Arial" panose="020B0604020202020204" pitchFamily="34" charset="0"/>
              </a:rPr>
              <a:t>A</a:t>
            </a:r>
            <a:r>
              <a:rPr lang="pt-BR" sz="1600" b="0" noProof="0" dirty="0">
                <a:solidFill>
                  <a:schemeClr val="accent1">
                    <a:lumMod val="50000"/>
                  </a:schemeClr>
                </a:solidFill>
                <a:effectLst/>
                <a:latin typeface="Arial" panose="020B0604020202020204" pitchFamily="34" charset="0"/>
                <a:cs typeface="Arial" panose="020B0604020202020204" pitchFamily="34" charset="0"/>
              </a:rPr>
              <a:t> alta reflete fatores exógenos e ampliação do escopo, de forma a preservar os padrões de qualidade e o atendimento das metas e prazos </a:t>
            </a:r>
            <a:r>
              <a:rPr lang="pt-BR" sz="1600" b="0" noProof="0" dirty="0" err="1">
                <a:solidFill>
                  <a:schemeClr val="accent1">
                    <a:lumMod val="50000"/>
                  </a:schemeClr>
                </a:solidFill>
                <a:effectLst/>
                <a:latin typeface="Arial" panose="020B0604020202020204" pitchFamily="34" charset="0"/>
                <a:cs typeface="Arial" panose="020B0604020202020204" pitchFamily="34" charset="0"/>
              </a:rPr>
              <a:t>regulat</a:t>
            </a:r>
            <a:r>
              <a:rPr lang="pt-BR" sz="1600" dirty="0" err="1">
                <a:solidFill>
                  <a:schemeClr val="accent1">
                    <a:lumMod val="50000"/>
                  </a:schemeClr>
                </a:solidFill>
                <a:latin typeface="Arial" panose="020B0604020202020204" pitchFamily="34" charset="0"/>
                <a:cs typeface="Arial" panose="020B0604020202020204" pitchFamily="34" charset="0"/>
              </a:rPr>
              <a:t>órios</a:t>
            </a:r>
            <a:r>
              <a:rPr lang="pt-BR" sz="1600" dirty="0">
                <a:solidFill>
                  <a:schemeClr val="accent1">
                    <a:lumMod val="50000"/>
                  </a:schemeClr>
                </a:solidFill>
                <a:latin typeface="Arial" panose="020B0604020202020204" pitchFamily="34" charset="0"/>
                <a:cs typeface="Arial" panose="020B0604020202020204" pitchFamily="34" charset="0"/>
              </a:rPr>
              <a:t>.</a:t>
            </a:r>
            <a:endParaRPr lang="pt-BR" noProof="0" dirty="0">
              <a:solidFill>
                <a:schemeClr val="accent1">
                  <a:lumMod val="50000"/>
                </a:schemeClr>
              </a:solidFill>
              <a:latin typeface="Arial" panose="020B0604020202020204" pitchFamily="34" charset="0"/>
              <a:cs typeface="Arial" panose="020B0604020202020204" pitchFamily="34" charset="0"/>
            </a:endParaRPr>
          </a:p>
        </p:txBody>
      </p:sp>
      <p:pic>
        <p:nvPicPr>
          <p:cNvPr id="9" name="Espaço Reservado para Conteúdo 8">
            <a:extLst>
              <a:ext uri="{FF2B5EF4-FFF2-40B4-BE49-F238E27FC236}">
                <a16:creationId xmlns:a16="http://schemas.microsoft.com/office/drawing/2014/main" id="{FAF0CB22-68A2-09E0-BC13-1545F2435DD2}"/>
              </a:ext>
            </a:extLst>
          </p:cNvPr>
          <p:cNvPicPr>
            <a:picLocks noGrp="1" noChangeAspect="1"/>
          </p:cNvPicPr>
          <p:nvPr>
            <p:ph sz="half" idx="2"/>
          </p:nvPr>
        </p:nvPicPr>
        <p:blipFill>
          <a:blip r:embed="rId4"/>
          <a:stretch>
            <a:fillRect/>
          </a:stretch>
        </p:blipFill>
        <p:spPr>
          <a:xfrm>
            <a:off x="5547699" y="634677"/>
            <a:ext cx="5902247" cy="5902247"/>
          </a:xfrm>
          <a:prstGeom prst="rect">
            <a:avLst/>
          </a:prstGeom>
        </p:spPr>
      </p:pic>
    </p:spTree>
    <p:extLst>
      <p:ext uri="{BB962C8B-B14F-4D97-AF65-F5344CB8AC3E}">
        <p14:creationId xmlns:p14="http://schemas.microsoft.com/office/powerpoint/2010/main" val="213325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F995F25-C16B-4C3A-94CC-45AAF970735C}"/>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F1F59701-0C8E-4355-859B-EDB3E3B98C3C}"/>
              </a:ext>
            </a:extLst>
          </p:cNvPr>
          <p:cNvSpPr txBox="1"/>
          <p:nvPr/>
        </p:nvSpPr>
        <p:spPr>
          <a:xfrm>
            <a:off x="6696229" y="583257"/>
            <a:ext cx="5230299" cy="640859"/>
          </a:xfrm>
          <a:prstGeom prst="rect">
            <a:avLst/>
          </a:prstGeom>
          <a:noFill/>
        </p:spPr>
        <p:txBody>
          <a:bodyPr wrap="square" rtlCol="0">
            <a:normAutofit/>
          </a:bodyPr>
          <a:lstStyle/>
          <a:p>
            <a:pPr marL="0" marR="0" algn="l">
              <a:buNone/>
            </a:pPr>
            <a:r>
              <a:rPr lang="pt-BR" sz="2000" b="1" noProof="0" dirty="0">
                <a:solidFill>
                  <a:schemeClr val="accent1"/>
                </a:solidFill>
                <a:effectLst/>
                <a:latin typeface="Arial" panose="020B0604020202020204" pitchFamily="34" charset="0"/>
                <a:cs typeface="Arial" panose="020B0604020202020204" pitchFamily="34" charset="0"/>
              </a:rPr>
              <a:t>Impacto financeiro dos novos contratos </a:t>
            </a:r>
            <a:endParaRPr lang="pt-BR" sz="2000" b="1" noProof="0" dirty="0">
              <a:solidFill>
                <a:schemeClr val="accent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FAA6B5CE-AC27-4F1D-8A3F-3861FE69CC48}"/>
              </a:ext>
            </a:extLst>
          </p:cNvPr>
          <p:cNvSpPr txBox="1"/>
          <p:nvPr/>
        </p:nvSpPr>
        <p:spPr>
          <a:xfrm>
            <a:off x="6783413" y="1560564"/>
            <a:ext cx="4848532" cy="4073320"/>
          </a:xfrm>
          <a:prstGeom prst="rect">
            <a:avLst/>
          </a:prstGeom>
          <a:noFill/>
        </p:spPr>
        <p:txBody>
          <a:bodyPr wrap="square" rtlCol="0">
            <a:noAutofit/>
          </a:bodyPr>
          <a:lstStyle/>
          <a:p>
            <a:pPr marL="0" marR="0" algn="just">
              <a:buNone/>
            </a:pPr>
            <a:r>
              <a:rPr lang="pt-BR" sz="2000" dirty="0">
                <a:solidFill>
                  <a:schemeClr val="accent1">
                    <a:lumMod val="50000"/>
                  </a:schemeClr>
                </a:solidFill>
                <a:latin typeface="Arial" panose="020B0604020202020204" pitchFamily="34" charset="0"/>
                <a:cs typeface="Arial" panose="020B0604020202020204" pitchFamily="34" charset="0"/>
              </a:rPr>
              <a:t>A tarifa vigente encontra-se 66% defasada em relação a</a:t>
            </a:r>
            <a:r>
              <a:rPr lang="pt-BR" sz="2000" b="0" noProof="0" dirty="0">
                <a:solidFill>
                  <a:schemeClr val="accent1">
                    <a:lumMod val="50000"/>
                  </a:schemeClr>
                </a:solidFill>
                <a:effectLst/>
                <a:latin typeface="Arial" panose="020B0604020202020204" pitchFamily="34" charset="0"/>
                <a:cs typeface="Arial" panose="020B0604020202020204" pitchFamily="34" charset="0"/>
              </a:rPr>
              <a:t>os custos de manutenção efetivados em 2025, visto que a revisão tarifária considerou os custos de 2023 baseados na tabela de preços de 2020.</a:t>
            </a:r>
            <a:endParaRPr lang="pt-BR" sz="2000" noProof="0" dirty="0">
              <a:solidFill>
                <a:schemeClr val="accent1">
                  <a:lumMod val="50000"/>
                </a:schemeClr>
              </a:solidFill>
              <a:effectLst/>
              <a:latin typeface="Arial" panose="020B0604020202020204" pitchFamily="34" charset="0"/>
              <a:cs typeface="Arial" panose="020B0604020202020204" pitchFamily="34" charset="0"/>
            </a:endParaRPr>
          </a:p>
          <a:p>
            <a:pPr marL="0" marR="0" algn="just">
              <a:spcBef>
                <a:spcPts val="750"/>
              </a:spcBef>
              <a:buNone/>
            </a:pPr>
            <a:r>
              <a:rPr lang="pt-BR" sz="2000" b="0" noProof="0" dirty="0">
                <a:solidFill>
                  <a:schemeClr val="accent1">
                    <a:lumMod val="50000"/>
                  </a:schemeClr>
                </a:solidFill>
                <a:effectLst/>
                <a:latin typeface="Arial" panose="020B0604020202020204" pitchFamily="34" charset="0"/>
                <a:cs typeface="Arial" panose="020B0604020202020204" pitchFamily="34" charset="0"/>
              </a:rPr>
              <a:t>Solicita-se incluir R$ </a:t>
            </a:r>
            <a:r>
              <a:rPr lang="pt-BR" sz="2000" b="1" noProof="0" dirty="0">
                <a:solidFill>
                  <a:schemeClr val="accent1">
                    <a:lumMod val="50000"/>
                  </a:schemeClr>
                </a:solidFill>
                <a:effectLst/>
                <a:latin typeface="Arial" panose="020B0604020202020204" pitchFamily="34" charset="0"/>
                <a:cs typeface="Arial" panose="020B0604020202020204" pitchFamily="34" charset="0"/>
              </a:rPr>
              <a:t>70,2 milhões</a:t>
            </a:r>
            <a:r>
              <a:rPr lang="pt-BR" sz="2000" b="0" noProof="0" dirty="0">
                <a:solidFill>
                  <a:schemeClr val="accent1">
                    <a:lumMod val="50000"/>
                  </a:schemeClr>
                </a:solidFill>
                <a:effectLst/>
                <a:latin typeface="Arial" panose="020B0604020202020204" pitchFamily="34" charset="0"/>
                <a:cs typeface="Arial" panose="020B0604020202020204" pitchFamily="34" charset="0"/>
              </a:rPr>
              <a:t> no Componente Financeiro do RTA 2026 para recompor custos não cobertos e mitigar riscos operacionais e regulatórios. </a:t>
            </a:r>
            <a:endParaRPr lang="pt-BR" sz="2000" noProof="0" dirty="0">
              <a:solidFill>
                <a:schemeClr val="accent1">
                  <a:lumMod val="50000"/>
                </a:schemeClr>
              </a:solidFill>
              <a:latin typeface="Arial" panose="020B0604020202020204" pitchFamily="34" charset="0"/>
              <a:cs typeface="Arial" panose="020B0604020202020204" pitchFamily="34" charset="0"/>
            </a:endParaRPr>
          </a:p>
        </p:txBody>
      </p:sp>
      <p:pic>
        <p:nvPicPr>
          <p:cNvPr id="3" name="Imagem 2">
            <a:extLst>
              <a:ext uri="{FF2B5EF4-FFF2-40B4-BE49-F238E27FC236}">
                <a16:creationId xmlns:a16="http://schemas.microsoft.com/office/drawing/2014/main" id="{947B6BF8-8311-DFAB-1835-6410C7F46AE8}"/>
              </a:ext>
            </a:extLst>
          </p:cNvPr>
          <p:cNvPicPr>
            <a:picLocks noChangeAspect="1"/>
          </p:cNvPicPr>
          <p:nvPr/>
        </p:nvPicPr>
        <p:blipFill>
          <a:blip r:embed="rId4"/>
          <a:stretch>
            <a:fillRect/>
          </a:stretch>
        </p:blipFill>
        <p:spPr>
          <a:xfrm>
            <a:off x="0" y="0"/>
            <a:ext cx="6469626" cy="6858000"/>
          </a:xfrm>
          <a:prstGeom prst="rect">
            <a:avLst/>
          </a:prstGeom>
        </p:spPr>
      </p:pic>
    </p:spTree>
    <p:extLst>
      <p:ext uri="{BB962C8B-B14F-4D97-AF65-F5344CB8AC3E}">
        <p14:creationId xmlns:p14="http://schemas.microsoft.com/office/powerpoint/2010/main" val="250802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B6A437AC-63B5-C2A5-9292-A509C4E50226}"/>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42EA6781-5DD5-F005-4285-67260A4A692B}"/>
              </a:ext>
            </a:extLst>
          </p:cNvPr>
          <p:cNvSpPr>
            <a:spLocks noGrp="1"/>
          </p:cNvSpPr>
          <p:nvPr>
            <p:ph sz="half" idx="2"/>
          </p:nvPr>
        </p:nvSpPr>
        <p:spPr>
          <a:xfrm>
            <a:off x="4907279" y="346280"/>
            <a:ext cx="6694786" cy="406300"/>
          </a:xfrm>
        </p:spPr>
        <p:txBody>
          <a:bodyPr>
            <a:normAutofit fontScale="92500" lnSpcReduction="20000"/>
          </a:bodyPr>
          <a:lstStyle/>
          <a:p>
            <a:pPr marL="0" marR="0" indent="0" algn="l">
              <a:buNone/>
            </a:pPr>
            <a:r>
              <a:rPr lang="pt-BR" b="1" noProof="0" dirty="0">
                <a:solidFill>
                  <a:schemeClr val="accent1"/>
                </a:solidFill>
                <a:effectLst/>
                <a:latin typeface="Arial" panose="020B0604020202020204" pitchFamily="34" charset="0"/>
                <a:cs typeface="Arial" panose="020B0604020202020204" pitchFamily="34" charset="0"/>
              </a:rPr>
              <a:t>Componente Financeiro TFS e TFU </a:t>
            </a:r>
            <a:endParaRPr lang="pt-BR" b="1" noProof="0" dirty="0">
              <a:solidFill>
                <a:schemeClr val="accent1"/>
              </a:solidFill>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50B3FBC1-A3DC-869E-BE0A-F640CF03D414}"/>
              </a:ext>
            </a:extLst>
          </p:cNvPr>
          <p:cNvPicPr>
            <a:picLocks noChangeAspect="1"/>
          </p:cNvPicPr>
          <p:nvPr/>
        </p:nvPicPr>
        <p:blipFill>
          <a:blip r:embed="rId3"/>
          <a:stretch>
            <a:fillRect/>
          </a:stretch>
        </p:blipFill>
        <p:spPr>
          <a:xfrm>
            <a:off x="-108155" y="0"/>
            <a:ext cx="5015434" cy="6858000"/>
          </a:xfrm>
          <a:prstGeom prst="rect">
            <a:avLst/>
          </a:prstGeom>
        </p:spPr>
      </p:pic>
      <p:graphicFrame>
        <p:nvGraphicFramePr>
          <p:cNvPr id="8" name="TextBox 5">
            <a:extLst>
              <a:ext uri="{FF2B5EF4-FFF2-40B4-BE49-F238E27FC236}">
                <a16:creationId xmlns:a16="http://schemas.microsoft.com/office/drawing/2014/main" id="{9B28A862-BC98-F5A1-C480-5B4B77B20AC7}"/>
              </a:ext>
            </a:extLst>
          </p:cNvPr>
          <p:cNvGraphicFramePr/>
          <p:nvPr>
            <p:extLst>
              <p:ext uri="{D42A27DB-BD31-4B8C-83A1-F6EECF244321}">
                <p14:modId xmlns:p14="http://schemas.microsoft.com/office/powerpoint/2010/main" val="1121884932"/>
              </p:ext>
            </p:extLst>
          </p:nvPr>
        </p:nvGraphicFramePr>
        <p:xfrm>
          <a:off x="4907279" y="949225"/>
          <a:ext cx="6979921" cy="55624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13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4981D55-256A-4D4E-96D3-085DC448D59B}"/>
              </a:ext>
            </a:extLst>
          </p:cNvPr>
          <p:cNvPicPr>
            <a:picLocks noGrp="1" noChangeAspect="1"/>
          </p:cNvPicPr>
          <p:nvPr>
            <p:ph sz="half" idx="1"/>
          </p:nvPr>
        </p:nvPicPr>
        <p:blipFill>
          <a:blip>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813F9497-C6E7-2EA6-9DAC-C2DDE10442FA}"/>
              </a:ext>
            </a:extLst>
          </p:cNvPr>
          <p:cNvSpPr>
            <a:spLocks noGrp="1"/>
          </p:cNvSpPr>
          <p:nvPr>
            <p:ph sz="half" idx="2"/>
          </p:nvPr>
        </p:nvSpPr>
        <p:spPr>
          <a:xfrm>
            <a:off x="619125" y="542925"/>
            <a:ext cx="6616065" cy="881955"/>
          </a:xfrm>
        </p:spPr>
        <p:txBody>
          <a:bodyPr>
            <a:normAutofit fontScale="85000" lnSpcReduction="20000"/>
          </a:bodyPr>
          <a:lstStyle/>
          <a:p>
            <a:pPr marL="0" algn="l">
              <a:buNone/>
            </a:pPr>
            <a:r>
              <a:rPr lang="pt-BR" b="1" noProof="0" dirty="0">
                <a:solidFill>
                  <a:schemeClr val="accent1"/>
                </a:solidFill>
                <a:effectLst/>
                <a:latin typeface="Arial" panose="020B0604020202020204" pitchFamily="34" charset="0"/>
                <a:cs typeface="Arial" panose="020B0604020202020204" pitchFamily="34" charset="0"/>
              </a:rPr>
              <a:t>Remuneração </a:t>
            </a:r>
            <a:r>
              <a:rPr lang="pt-BR" b="1" noProof="0" dirty="0">
                <a:solidFill>
                  <a:schemeClr val="accent1"/>
                </a:solidFill>
                <a:latin typeface="Arial" panose="020B0604020202020204" pitchFamily="34" charset="0"/>
                <a:cs typeface="Arial" panose="020B0604020202020204" pitchFamily="34" charset="0"/>
              </a:rPr>
              <a:t>de Investimentos não considerados na</a:t>
            </a:r>
            <a:r>
              <a:rPr lang="pt-BR" b="1" noProof="0" dirty="0">
                <a:solidFill>
                  <a:schemeClr val="accent1"/>
                </a:solidFill>
                <a:effectLst/>
                <a:latin typeface="Arial" panose="020B0604020202020204" pitchFamily="34" charset="0"/>
                <a:cs typeface="Arial" panose="020B0604020202020204" pitchFamily="34" charset="0"/>
              </a:rPr>
              <a:t> 4ª RTP </a:t>
            </a:r>
          </a:p>
          <a:p>
            <a:pPr marL="0" algn="l">
              <a:spcBef>
                <a:spcPts val="750"/>
              </a:spcBef>
              <a:buNone/>
            </a:pPr>
            <a:r>
              <a:rPr lang="pt-BR" sz="1600" b="1" noProof="0" dirty="0">
                <a:solidFill>
                  <a:schemeClr val="accent1">
                    <a:lumMod val="50000"/>
                  </a:schemeClr>
                </a:solidFill>
                <a:effectLst/>
                <a:latin typeface="Arial" panose="020B0604020202020204" pitchFamily="34" charset="0"/>
                <a:cs typeface="Arial" panose="020B0604020202020204" pitchFamily="34" charset="0"/>
              </a:rPr>
              <a:t>Inclusão provisória no Componente Financeiro </a:t>
            </a:r>
            <a:endParaRPr lang="pt-BR" sz="1600" b="1" noProof="0" dirty="0">
              <a:solidFill>
                <a:schemeClr val="accent1">
                  <a:lumMod val="50000"/>
                </a:scheme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8651EA8-2041-41C8-9CAA-4E4BA4A3E0EA}"/>
              </a:ext>
            </a:extLst>
          </p:cNvPr>
          <p:cNvSpPr txBox="1"/>
          <p:nvPr/>
        </p:nvSpPr>
        <p:spPr>
          <a:xfrm>
            <a:off x="432117" y="1524001"/>
            <a:ext cx="6370956" cy="4946609"/>
          </a:xfrm>
          <a:prstGeom prst="rect">
            <a:avLst/>
          </a:prstGeom>
          <a:noFill/>
        </p:spPr>
        <p:txBody>
          <a:bodyPr wrap="square" rtlCol="0">
            <a:normAutofit fontScale="92500" lnSpcReduction="20000"/>
          </a:bodyPr>
          <a:lstStyle/>
          <a:p>
            <a:pPr marL="285750" indent="-285750" algn="just">
              <a:spcBef>
                <a:spcPts val="1050"/>
              </a:spcBef>
              <a:buFont typeface="Arial" panose="020B0604020202020204" pitchFamily="34" charset="0"/>
              <a:buChar char="•"/>
            </a:pPr>
            <a:r>
              <a:rPr lang="pt-BR" sz="1600" b="0" noProof="0" dirty="0">
                <a:solidFill>
                  <a:schemeClr val="accent1">
                    <a:lumMod val="50000"/>
                  </a:schemeClr>
                </a:solidFill>
                <a:effectLst/>
                <a:latin typeface="Arial" panose="020B0604020202020204" pitchFamily="34" charset="0"/>
                <a:cs typeface="Arial" panose="020B0604020202020204" pitchFamily="34" charset="0"/>
              </a:rPr>
              <a:t>Ativos fora da área de concessão, vinculados ao Sistema Corumbá, foram identificados como pertencentes a Consórcio e excluídos da BAR, reduzindo a base remunerável em aproximadamente R$ 128 milhões.</a:t>
            </a:r>
          </a:p>
          <a:p>
            <a:pPr marL="285750" indent="-285750" algn="just">
              <a:spcBef>
                <a:spcPts val="1050"/>
              </a:spcBef>
              <a:buFont typeface="Arial" panose="020B0604020202020204" pitchFamily="34" charset="0"/>
              <a:buChar char="•"/>
            </a:pPr>
            <a:endParaRPr lang="pt-BR" sz="1600" dirty="0">
              <a:solidFill>
                <a:schemeClr val="accent1">
                  <a:lumMod val="50000"/>
                </a:schemeClr>
              </a:solidFill>
              <a:latin typeface="Arial" panose="020B0604020202020204" pitchFamily="34" charset="0"/>
              <a:cs typeface="Arial" panose="020B0604020202020204" pitchFamily="34" charset="0"/>
            </a:endParaRPr>
          </a:p>
          <a:p>
            <a:pPr marL="285750" indent="-285750" algn="just">
              <a:spcBef>
                <a:spcPts val="1050"/>
              </a:spcBef>
              <a:buFont typeface="Arial" panose="020B0604020202020204" pitchFamily="34" charset="0"/>
              <a:buChar char="•"/>
            </a:pPr>
            <a:r>
              <a:rPr lang="pt-BR" sz="1600" dirty="0">
                <a:solidFill>
                  <a:schemeClr val="accent1">
                    <a:lumMod val="50000"/>
                  </a:schemeClr>
                </a:solidFill>
                <a:latin typeface="Arial" panose="020B0604020202020204" pitchFamily="34" charset="0"/>
                <a:cs typeface="Arial" panose="020B0604020202020204" pitchFamily="34" charset="0"/>
              </a:rPr>
              <a:t>A ADASA ainda estuda o tratamento para os ativos do Consórcio, a serem reconhecidos na 5ª RTP.</a:t>
            </a:r>
          </a:p>
          <a:p>
            <a:pPr marL="285750" indent="-285750" algn="just">
              <a:spcBef>
                <a:spcPts val="1050"/>
              </a:spcBef>
              <a:buFont typeface="Arial" panose="020B0604020202020204" pitchFamily="34" charset="0"/>
              <a:buChar char="•"/>
            </a:pPr>
            <a:endParaRPr lang="pt-BR" sz="1600" b="0" noProof="0" dirty="0">
              <a:solidFill>
                <a:schemeClr val="accent1">
                  <a:lumMod val="50000"/>
                </a:schemeClr>
              </a:solidFill>
              <a:effectLst/>
              <a:latin typeface="Arial" panose="020B0604020202020204" pitchFamily="34" charset="0"/>
              <a:cs typeface="Arial" panose="020B0604020202020204" pitchFamily="34" charset="0"/>
            </a:endParaRPr>
          </a:p>
          <a:p>
            <a:pPr marL="285750" indent="-285750" algn="just">
              <a:spcBef>
                <a:spcPts val="1050"/>
              </a:spcBef>
              <a:buFont typeface="Arial" panose="020B0604020202020204" pitchFamily="34" charset="0"/>
              <a:buChar char="•"/>
            </a:pPr>
            <a:r>
              <a:rPr lang="pt-BR" sz="1600" b="0" noProof="0" dirty="0">
                <a:solidFill>
                  <a:schemeClr val="accent1">
                    <a:lumMod val="50000"/>
                  </a:schemeClr>
                </a:solidFill>
                <a:effectLst/>
                <a:latin typeface="Arial" panose="020B0604020202020204" pitchFamily="34" charset="0"/>
                <a:cs typeface="Arial" panose="020B0604020202020204" pitchFamily="34" charset="0"/>
              </a:rPr>
              <a:t>Contudo, a EAT.VLG.001 e o RAP.VLG.001, embora no mesmo terreno da ETA Corumbá, atendem exclusivamente ao DF e são de propriedade integral da CAESB</a:t>
            </a:r>
            <a:r>
              <a:rPr lang="pt-BR" sz="1600" dirty="0">
                <a:solidFill>
                  <a:schemeClr val="accent1">
                    <a:lumMod val="50000"/>
                  </a:schemeClr>
                </a:solidFill>
                <a:latin typeface="Arial" panose="020B0604020202020204" pitchFamily="34" charset="0"/>
                <a:cs typeface="Arial" panose="020B0604020202020204" pitchFamily="34" charset="0"/>
              </a:rPr>
              <a:t>. </a:t>
            </a:r>
            <a:endParaRPr lang="pt-BR" sz="1600" b="1" dirty="0">
              <a:solidFill>
                <a:schemeClr val="accent1">
                  <a:lumMod val="50000"/>
                </a:schemeClr>
              </a:solidFill>
              <a:latin typeface="Arial" panose="020B0604020202020204" pitchFamily="34" charset="0"/>
              <a:cs typeface="Arial" panose="020B0604020202020204" pitchFamily="34" charset="0"/>
            </a:endParaRPr>
          </a:p>
          <a:p>
            <a:pPr algn="just">
              <a:spcBef>
                <a:spcPts val="1050"/>
              </a:spcBef>
            </a:pPr>
            <a:endParaRPr lang="pt-BR" sz="1600" dirty="0">
              <a:solidFill>
                <a:schemeClr val="accent1">
                  <a:lumMod val="50000"/>
                </a:schemeClr>
              </a:solidFill>
              <a:latin typeface="Arial" panose="020B0604020202020204" pitchFamily="34" charset="0"/>
              <a:cs typeface="Arial" panose="020B0604020202020204" pitchFamily="34" charset="0"/>
            </a:endParaRPr>
          </a:p>
          <a:p>
            <a:pPr marL="285750" indent="-285750" algn="just">
              <a:spcBef>
                <a:spcPts val="1050"/>
              </a:spcBef>
              <a:buFont typeface="Arial" panose="020B0604020202020204" pitchFamily="34" charset="0"/>
              <a:buChar char="•"/>
            </a:pPr>
            <a:r>
              <a:rPr lang="pt-BR" sz="1600" dirty="0">
                <a:solidFill>
                  <a:schemeClr val="accent1">
                    <a:lumMod val="50000"/>
                  </a:schemeClr>
                </a:solidFill>
                <a:latin typeface="Arial" panose="020B0604020202020204" pitchFamily="34" charset="0"/>
                <a:cs typeface="Arial" panose="020B0604020202020204" pitchFamily="34" charset="0"/>
              </a:rPr>
              <a:t>Esses ativos foram indevidamente desconsiderados e a falta da remuneração gera perda financeira, posterga o retorno do capital e desconsidera a depreciação acumulada até 2027.</a:t>
            </a:r>
          </a:p>
          <a:p>
            <a:pPr marL="285750" indent="-285750" algn="just">
              <a:spcBef>
                <a:spcPts val="1050"/>
              </a:spcBef>
              <a:buFont typeface="Arial" panose="020B0604020202020204" pitchFamily="34" charset="0"/>
              <a:buChar char="•"/>
            </a:pPr>
            <a:endParaRPr lang="pt-BR" noProof="0" dirty="0">
              <a:solidFill>
                <a:schemeClr val="accent1">
                  <a:lumMod val="50000"/>
                </a:schemeClr>
              </a:solidFill>
              <a:effectLst/>
              <a:latin typeface="Arial" panose="020B0604020202020204" pitchFamily="34" charset="0"/>
              <a:cs typeface="Arial" panose="020B0604020202020204" pitchFamily="34" charset="0"/>
            </a:endParaRPr>
          </a:p>
          <a:p>
            <a:pPr marL="285750" indent="-285750" algn="just">
              <a:spcBef>
                <a:spcPts val="1050"/>
              </a:spcBef>
              <a:buFont typeface="Arial" panose="020B0604020202020204" pitchFamily="34" charset="0"/>
              <a:buChar char="•"/>
            </a:pPr>
            <a:r>
              <a:rPr lang="pt-BR" sz="1600" dirty="0">
                <a:solidFill>
                  <a:schemeClr val="accent1">
                    <a:lumMod val="50000"/>
                  </a:schemeClr>
                </a:solidFill>
                <a:latin typeface="Arial" panose="020B0604020202020204" pitchFamily="34" charset="0"/>
                <a:cs typeface="Arial" panose="020B0604020202020204" pitchFamily="34" charset="0"/>
              </a:rPr>
              <a:t>Solicita-se, portanto,</a:t>
            </a:r>
            <a:r>
              <a:rPr lang="pt-BR" sz="1600" b="0" noProof="0" dirty="0">
                <a:solidFill>
                  <a:schemeClr val="accent1">
                    <a:lumMod val="50000"/>
                  </a:schemeClr>
                </a:solidFill>
                <a:effectLst/>
                <a:latin typeface="Arial" panose="020B0604020202020204" pitchFamily="34" charset="0"/>
                <a:cs typeface="Arial" panose="020B0604020202020204" pitchFamily="34" charset="0"/>
              </a:rPr>
              <a:t> a inclusão provisória da remuneração no Componente Financeiro no </a:t>
            </a:r>
            <a:r>
              <a:rPr lang="pt-BR" sz="1600" b="1" noProof="0" dirty="0">
                <a:solidFill>
                  <a:schemeClr val="accent1">
                    <a:lumMod val="50000"/>
                  </a:schemeClr>
                </a:solidFill>
                <a:effectLst/>
                <a:latin typeface="Arial" panose="020B0604020202020204" pitchFamily="34" charset="0"/>
                <a:cs typeface="Arial" panose="020B0604020202020204" pitchFamily="34" charset="0"/>
              </a:rPr>
              <a:t>valor de R$ 16,53 milhões </a:t>
            </a:r>
            <a:r>
              <a:rPr lang="pt-BR" sz="1600" b="0" noProof="0" dirty="0">
                <a:solidFill>
                  <a:schemeClr val="accent1">
                    <a:lumMod val="50000"/>
                  </a:schemeClr>
                </a:solidFill>
                <a:effectLst/>
                <a:latin typeface="Arial" panose="020B0604020202020204" pitchFamily="34" charset="0"/>
                <a:cs typeface="Arial" panose="020B0604020202020204" pitchFamily="34" charset="0"/>
              </a:rPr>
              <a:t>preservando o equilíbrio econômico-financeiro até o tratamento definitivo pela Adasa. </a:t>
            </a:r>
            <a:endParaRPr lang="pt-BR" noProof="0" dirty="0">
              <a:solidFill>
                <a:schemeClr val="accent1">
                  <a:lumMod val="50000"/>
                </a:schemeClr>
              </a:solidFill>
              <a:latin typeface="Arial" panose="020B0604020202020204" pitchFamily="34" charset="0"/>
              <a:cs typeface="Arial" panose="020B0604020202020204" pitchFamily="34" charset="0"/>
            </a:endParaRPr>
          </a:p>
        </p:txBody>
      </p:sp>
      <p:pic>
        <p:nvPicPr>
          <p:cNvPr id="2" name="Imagem 1">
            <a:extLst>
              <a:ext uri="{FF2B5EF4-FFF2-40B4-BE49-F238E27FC236}">
                <a16:creationId xmlns:a16="http://schemas.microsoft.com/office/drawing/2014/main" id="{969083C3-152F-C7EF-1464-2BB4EBA6E77C}"/>
              </a:ext>
            </a:extLst>
          </p:cNvPr>
          <p:cNvPicPr>
            <a:picLocks noChangeAspect="1"/>
          </p:cNvPicPr>
          <p:nvPr/>
        </p:nvPicPr>
        <p:blipFill>
          <a:blip r:embed="rId4"/>
          <a:stretch>
            <a:fillRect/>
          </a:stretch>
        </p:blipFill>
        <p:spPr>
          <a:xfrm>
            <a:off x="7235190" y="0"/>
            <a:ext cx="4956810" cy="6858000"/>
          </a:xfrm>
          <a:prstGeom prst="rect">
            <a:avLst/>
          </a:prstGeom>
        </p:spPr>
      </p:pic>
    </p:spTree>
    <p:extLst>
      <p:ext uri="{BB962C8B-B14F-4D97-AF65-F5344CB8AC3E}">
        <p14:creationId xmlns:p14="http://schemas.microsoft.com/office/powerpoint/2010/main" val="112273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a:extLst>
              <a:ext uri="{FF2B5EF4-FFF2-40B4-BE49-F238E27FC236}">
                <a16:creationId xmlns:a16="http://schemas.microsoft.com/office/drawing/2014/main" id="{91F7F782-C02F-4D63-B033-14D9C2001F55}"/>
              </a:ext>
            </a:extLst>
          </p:cNvPr>
          <p:cNvGrpSpPr/>
          <p:nvPr/>
        </p:nvGrpSpPr>
        <p:grpSpPr>
          <a:xfrm>
            <a:off x="6351322" y="4441371"/>
            <a:ext cx="5745603" cy="2227877"/>
            <a:chOff x="6351322" y="4441371"/>
            <a:chExt cx="5745603" cy="2227877"/>
          </a:xfrm>
        </p:grpSpPr>
        <p:sp>
          <p:nvSpPr>
            <p:cNvPr id="3" name="Retângulo 2">
              <a:extLst>
                <a:ext uri="{FF2B5EF4-FFF2-40B4-BE49-F238E27FC236}">
                  <a16:creationId xmlns:a16="http://schemas.microsoft.com/office/drawing/2014/main" id="{5449362F-1D1F-4EEF-AF9E-FADB1428FBF4}"/>
                </a:ext>
              </a:extLst>
            </p:cNvPr>
            <p:cNvSpPr/>
            <p:nvPr/>
          </p:nvSpPr>
          <p:spPr>
            <a:xfrm>
              <a:off x="6351322" y="4441371"/>
              <a:ext cx="5745603" cy="9983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a:extLst>
                <a:ext uri="{FF2B5EF4-FFF2-40B4-BE49-F238E27FC236}">
                  <a16:creationId xmlns:a16="http://schemas.microsoft.com/office/drawing/2014/main" id="{8639EA3B-CC51-446D-9D2F-E83358102BFC}"/>
                </a:ext>
              </a:extLst>
            </p:cNvPr>
            <p:cNvSpPr/>
            <p:nvPr/>
          </p:nvSpPr>
          <p:spPr>
            <a:xfrm>
              <a:off x="7038363" y="6174297"/>
              <a:ext cx="5058562" cy="4949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pic>
        <p:nvPicPr>
          <p:cNvPr id="7" name="Imagem 6" descr="Uma imagem contendo comida, vidro&#10;&#10;Descrição gerada automaticamente">
            <a:extLst>
              <a:ext uri="{FF2B5EF4-FFF2-40B4-BE49-F238E27FC236}">
                <a16:creationId xmlns:a16="http://schemas.microsoft.com/office/drawing/2014/main" id="{EA649CB7-F620-431E-9EBE-D5F0C51363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46964"/>
          </a:xfrm>
          <a:prstGeom prst="rect">
            <a:avLst/>
          </a:prstGeom>
        </p:spPr>
      </p:pic>
      <p:sp>
        <p:nvSpPr>
          <p:cNvPr id="8" name="CaixaDeTexto 7">
            <a:extLst>
              <a:ext uri="{FF2B5EF4-FFF2-40B4-BE49-F238E27FC236}">
                <a16:creationId xmlns:a16="http://schemas.microsoft.com/office/drawing/2014/main" id="{CA78376A-559E-4FC5-B70C-B79BD1B07B53}"/>
              </a:ext>
            </a:extLst>
          </p:cNvPr>
          <p:cNvSpPr txBox="1"/>
          <p:nvPr/>
        </p:nvSpPr>
        <p:spPr>
          <a:xfrm>
            <a:off x="7158840" y="3790954"/>
            <a:ext cx="4444422" cy="923330"/>
          </a:xfrm>
          <a:prstGeom prst="rect">
            <a:avLst/>
          </a:prstGeom>
          <a:noFill/>
        </p:spPr>
        <p:txBody>
          <a:bodyPr wrap="none" rtlCol="0">
            <a:spAutoFit/>
          </a:bodyPr>
          <a:lstStyle/>
          <a:p>
            <a:r>
              <a:rPr lang="pt-BR" b="1" dirty="0" err="1"/>
              <a:t>Liêda</a:t>
            </a:r>
            <a:r>
              <a:rPr lang="pt-BR" b="1" dirty="0"/>
              <a:t> Medeiros Mendes</a:t>
            </a:r>
          </a:p>
          <a:p>
            <a:r>
              <a:rPr lang="en-US" b="1" dirty="0" err="1"/>
              <a:t>Analista</a:t>
            </a:r>
            <a:r>
              <a:rPr lang="en-US" b="1" dirty="0"/>
              <a:t> de </a:t>
            </a:r>
            <a:r>
              <a:rPr lang="en-US" b="1" dirty="0" err="1"/>
              <a:t>Suporte</a:t>
            </a:r>
            <a:r>
              <a:rPr lang="en-US" b="1" dirty="0"/>
              <a:t> </a:t>
            </a:r>
            <a:r>
              <a:rPr lang="en-US" b="1" dirty="0" err="1"/>
              <a:t>ao</a:t>
            </a:r>
            <a:r>
              <a:rPr lang="en-US" b="1" dirty="0"/>
              <a:t> </a:t>
            </a:r>
            <a:r>
              <a:rPr lang="en-US" b="1" dirty="0" err="1"/>
              <a:t>Negócio</a:t>
            </a:r>
            <a:r>
              <a:rPr lang="en-US" b="1" dirty="0"/>
              <a:t> - </a:t>
            </a:r>
            <a:r>
              <a:rPr lang="en-US" b="1" dirty="0" err="1"/>
              <a:t>Economista</a:t>
            </a:r>
            <a:endParaRPr lang="en-US" b="1" dirty="0"/>
          </a:p>
          <a:p>
            <a:r>
              <a:rPr lang="en-US" b="1" dirty="0"/>
              <a:t>Gerência de Regulação Econômica – RREE</a:t>
            </a:r>
          </a:p>
        </p:txBody>
      </p:sp>
      <p:sp>
        <p:nvSpPr>
          <p:cNvPr id="10" name="CaixaDeTexto 9">
            <a:extLst>
              <a:ext uri="{FF2B5EF4-FFF2-40B4-BE49-F238E27FC236}">
                <a16:creationId xmlns:a16="http://schemas.microsoft.com/office/drawing/2014/main" id="{8052A86A-AA70-4BB1-8283-569D4A044549}"/>
              </a:ext>
            </a:extLst>
          </p:cNvPr>
          <p:cNvSpPr txBox="1"/>
          <p:nvPr/>
        </p:nvSpPr>
        <p:spPr>
          <a:xfrm>
            <a:off x="8497225" y="4940559"/>
            <a:ext cx="1767652" cy="461665"/>
          </a:xfrm>
          <a:prstGeom prst="rect">
            <a:avLst/>
          </a:prstGeom>
          <a:noFill/>
        </p:spPr>
        <p:txBody>
          <a:bodyPr wrap="square" rtlCol="0">
            <a:spAutoFit/>
          </a:bodyPr>
          <a:lstStyle/>
          <a:p>
            <a:r>
              <a:rPr lang="pt-BR" sz="2400" b="1" dirty="0">
                <a:solidFill>
                  <a:schemeClr val="accent5"/>
                </a:solidFill>
              </a:rPr>
              <a:t>Obrigada!</a:t>
            </a:r>
          </a:p>
        </p:txBody>
      </p:sp>
    </p:spTree>
    <p:extLst>
      <p:ext uri="{BB962C8B-B14F-4D97-AF65-F5344CB8AC3E}">
        <p14:creationId xmlns:p14="http://schemas.microsoft.com/office/powerpoint/2010/main" val="16188149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6CD6DF7-A928-4379-82C0-0FD71E2E91FB}"/>
</file>

<file path=customXml/itemProps2.xml><?xml version="1.0" encoding="utf-8"?>
<ds:datastoreItem xmlns:ds="http://schemas.openxmlformats.org/officeDocument/2006/customXml" ds:itemID="{4E29087D-C3FD-4752-AB93-5693F971D65A}"/>
</file>

<file path=customXml/itemProps3.xml><?xml version="1.0" encoding="utf-8"?>
<ds:datastoreItem xmlns:ds="http://schemas.openxmlformats.org/officeDocument/2006/customXml" ds:itemID="{6A00E31A-BC92-478B-B1E7-B825BD05E7F4}"/>
</file>

<file path=docProps/app.xml><?xml version="1.0" encoding="utf-8"?>
<Properties xmlns="http://schemas.openxmlformats.org/officeDocument/2006/extended-properties" xmlns:vt="http://schemas.openxmlformats.org/officeDocument/2006/docPropsVTypes">
  <TotalTime>361</TotalTime>
  <Words>2333</Words>
  <Application>Microsoft Office PowerPoint</Application>
  <PresentationFormat>Widescreen</PresentationFormat>
  <Paragraphs>65</Paragraphs>
  <Slides>8</Slides>
  <Notes>7</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8</vt:i4>
      </vt:variant>
    </vt:vector>
  </HeadingPairs>
  <TitlesOfParts>
    <vt:vector size="13" baseType="lpstr">
      <vt:lpstr>Aptos Light</vt:lpstr>
      <vt:lpstr>Arial</vt:lpstr>
      <vt:lpstr>Calibri</vt:lpstr>
      <vt:lpstr>Calibri Light</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LiedaMendes@caesb.df.gov.br</dc:creator>
  <cp:lastModifiedBy>Lieda Medeiros Mendes</cp:lastModifiedBy>
  <cp:revision>21</cp:revision>
  <dcterms:modified xsi:type="dcterms:W3CDTF">2026-04-07T01:30:56Z</dcterms:modified>
</cp:coreProperties>
</file>